
<file path=[Content_Types].xml><?xml version="1.0" encoding="utf-8"?>
<Types xmlns="http://schemas.openxmlformats.org/package/2006/content-types">
  <Default Extension="xml" ContentType="application/xml"/>
  <Default Extension="wmf" ContentType="image/x-wmf"/>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2.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97" r:id="rId3"/>
    <p:sldId id="298" r:id="rId4"/>
    <p:sldId id="299" r:id="rId5"/>
    <p:sldId id="300" r:id="rId6"/>
    <p:sldId id="267" r:id="rId7"/>
    <p:sldId id="268" r:id="rId8"/>
    <p:sldId id="312" r:id="rId9"/>
    <p:sldId id="259" r:id="rId10"/>
    <p:sldId id="301" r:id="rId11"/>
    <p:sldId id="269" r:id="rId12"/>
    <p:sldId id="310" r:id="rId13"/>
    <p:sldId id="314" r:id="rId14"/>
    <p:sldId id="260" r:id="rId15"/>
    <p:sldId id="315" r:id="rId16"/>
    <p:sldId id="316" r:id="rId17"/>
    <p:sldId id="317" r:id="rId18"/>
    <p:sldId id="313" r:id="rId19"/>
    <p:sldId id="263" r:id="rId20"/>
    <p:sldId id="318" r:id="rId21"/>
    <p:sldId id="302" r:id="rId22"/>
    <p:sldId id="270" r:id="rId23"/>
    <p:sldId id="305" r:id="rId24"/>
    <p:sldId id="311" r:id="rId25"/>
    <p:sldId id="261" r:id="rId26"/>
    <p:sldId id="262" r:id="rId27"/>
    <p:sldId id="264" r:id="rId28"/>
    <p:sldId id="266" r:id="rId29"/>
    <p:sldId id="265" r:id="rId30"/>
    <p:sldId id="304" r:id="rId31"/>
    <p:sldId id="292" r:id="rId32"/>
    <p:sldId id="307" r:id="rId33"/>
    <p:sldId id="306" r:id="rId34"/>
    <p:sldId id="308" r:id="rId35"/>
  </p:sldIdLst>
  <p:sldSz cx="9144000" cy="6858000" type="screen4x3"/>
  <p:notesSz cx="7077075" cy="8955088"/>
  <p:defaultTextStyle>
    <a:defPPr>
      <a:defRPr lang="es-ES_trad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DEBC"/>
    <a:srgbClr val="FF3399"/>
    <a:srgbClr val="3EBC7D"/>
    <a:srgbClr val="FF0000"/>
    <a:srgbClr val="D2F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4008438" y="0"/>
            <a:ext cx="3067050" cy="447675"/>
          </a:xfrm>
          <a:prstGeom prst="rect">
            <a:avLst/>
          </a:prstGeom>
        </p:spPr>
        <p:txBody>
          <a:bodyPr vert="horz" lIns="91440" tIns="45720" rIns="91440" bIns="45720" rtlCol="0"/>
          <a:lstStyle>
            <a:lvl1pPr algn="r">
              <a:defRPr sz="1200" smtClean="0"/>
            </a:lvl1pPr>
          </a:lstStyle>
          <a:p>
            <a:pPr>
              <a:defRPr/>
            </a:pPr>
            <a:fld id="{6FE645EA-5624-4D4F-BA42-CD0AEAC82309}" type="datetimeFigureOut">
              <a:rPr lang="en-US"/>
              <a:pPr>
                <a:defRPr/>
              </a:pPr>
              <a:t>11/29/15</a:t>
            </a:fld>
            <a:endParaRPr lang="en-US"/>
          </a:p>
        </p:txBody>
      </p:sp>
      <p:sp>
        <p:nvSpPr>
          <p:cNvPr id="4" name="Footer Placeholder 3"/>
          <p:cNvSpPr>
            <a:spLocks noGrp="1"/>
          </p:cNvSpPr>
          <p:nvPr>
            <p:ph type="ftr" sz="quarter" idx="2"/>
          </p:nvPr>
        </p:nvSpPr>
        <p:spPr>
          <a:xfrm>
            <a:off x="0" y="8505825"/>
            <a:ext cx="3067050" cy="447675"/>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4008438" y="8505825"/>
            <a:ext cx="3067050" cy="447675"/>
          </a:xfrm>
          <a:prstGeom prst="rect">
            <a:avLst/>
          </a:prstGeom>
        </p:spPr>
        <p:txBody>
          <a:bodyPr vert="horz" lIns="91440" tIns="45720" rIns="91440" bIns="45720" rtlCol="0" anchor="b"/>
          <a:lstStyle>
            <a:lvl1pPr algn="r">
              <a:defRPr sz="1200" smtClean="0"/>
            </a:lvl1pPr>
          </a:lstStyle>
          <a:p>
            <a:pPr>
              <a:defRPr/>
            </a:pPr>
            <a:fld id="{07197FAA-9634-48D4-8BAE-F0B106C4CFFA}" type="slidenum">
              <a:rPr lang="en-US"/>
              <a:pPr>
                <a:defRPr/>
              </a:pPr>
              <a:t>‹#›</a:t>
            </a:fld>
            <a:endParaRPr lang="en-US"/>
          </a:p>
        </p:txBody>
      </p:sp>
    </p:spTree>
    <p:extLst>
      <p:ext uri="{BB962C8B-B14F-4D97-AF65-F5344CB8AC3E}">
        <p14:creationId xmlns:p14="http://schemas.microsoft.com/office/powerpoint/2010/main" val="73233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atin typeface="Arial" charset="0"/>
              </a:defRPr>
            </a:lvl1pPr>
          </a:lstStyle>
          <a:p>
            <a:pPr>
              <a:defRPr/>
            </a:pPr>
            <a:fld id="{640115C7-4C82-47B7-AA50-23CCD395CB90}" type="datetimeFigureOut">
              <a:rPr lang="en-US"/>
              <a:pPr>
                <a:defRPr/>
              </a:pPr>
              <a:t>11/29/15</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atin typeface="Arial" charset="0"/>
              </a:defRPr>
            </a:lvl1pPr>
          </a:lstStyle>
          <a:p>
            <a:pPr>
              <a:defRPr/>
            </a:pPr>
            <a:fld id="{E4C0341D-1D5B-4A8B-BBFC-EF433BC7F36F}" type="slidenum">
              <a:rPr lang="en-US"/>
              <a:pPr>
                <a:defRPr/>
              </a:pPr>
              <a:t>‹#›</a:t>
            </a:fld>
            <a:endParaRPr lang="en-US"/>
          </a:p>
        </p:txBody>
      </p:sp>
    </p:spTree>
    <p:extLst>
      <p:ext uri="{BB962C8B-B14F-4D97-AF65-F5344CB8AC3E}">
        <p14:creationId xmlns:p14="http://schemas.microsoft.com/office/powerpoint/2010/main" val="1955085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40BB9A-17C8-41F3-95CD-EEAA827870B0}"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E336B9-DD78-4CE8-8702-E6FA9D5E956B}" type="slidenum">
              <a:rPr lang="en-US" smtClean="0">
                <a:latin typeface="Arial" pitchFamily="34" charset="0"/>
              </a:rPr>
              <a:pPr/>
              <a:t>17</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A2A777-84E7-4C39-999A-C87D5F8EF61E}" type="slidenum">
              <a:rPr lang="en-US" smtClean="0">
                <a:latin typeface="Arial" pitchFamily="34" charset="0"/>
              </a:rPr>
              <a:pPr/>
              <a:t>19</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A2A777-84E7-4C39-999A-C87D5F8EF61E}"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74DC56-B858-486E-ABE7-4E6C6061194A}" type="slidenum">
              <a:rPr lang="en-US" smtClean="0">
                <a:latin typeface="Arial" pitchFamily="34" charset="0"/>
              </a:rPr>
              <a:pPr/>
              <a:t>22</a:t>
            </a:fld>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A57E86-57C9-4FC9-B17C-B9BA2B2B27DD}" type="slidenum">
              <a:rPr lang="en-US" smtClean="0">
                <a:latin typeface="Arial" pitchFamily="34" charset="0"/>
              </a:rPr>
              <a:pPr/>
              <a:t>25</a:t>
            </a:fld>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DFDA52-5703-4085-BF4D-6F2CD5279272}" type="slidenum">
              <a:rPr lang="en-US" smtClean="0">
                <a:latin typeface="Arial" pitchFamily="34" charset="0"/>
              </a:rPr>
              <a:pPr/>
              <a:t>26</a:t>
            </a:fld>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01BCEC-B07A-4250-9C62-9EF288112D22}" type="slidenum">
              <a:rPr lang="en-US" smtClean="0">
                <a:latin typeface="Arial" pitchFamily="34" charset="0"/>
              </a:rPr>
              <a:pPr/>
              <a:t>27</a:t>
            </a:fld>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B05CAA-C10A-41BD-8B73-0A9DF17CF844}" type="slidenum">
              <a:rPr lang="en-US" smtClean="0">
                <a:latin typeface="Arial" pitchFamily="34" charset="0"/>
              </a:rPr>
              <a:pPr/>
              <a:t>28</a:t>
            </a:fld>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95B934-3F16-440B-A424-35AFCD349B49}" type="slidenum">
              <a:rPr lang="en-US" smtClean="0">
                <a:latin typeface="Arial" pitchFamily="34" charset="0"/>
              </a:rPr>
              <a:pPr/>
              <a:t>29</a:t>
            </a:fld>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64C1DC-FAC9-4902-8AA0-AFA3692393B1}" type="slidenum">
              <a:rPr lang="en-US" smtClean="0">
                <a:latin typeface="Arial" pitchFamily="34" charset="0"/>
              </a:rPr>
              <a:pPr/>
              <a:t>31</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8F91C5-9C8A-4CE1-B457-B6B7C85D0C41}"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E336B9-DD78-4CE8-8702-E6FA9D5E956B}"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E336B9-DD78-4CE8-8702-E6FA9D5E956B}"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91C4FA-A8B2-4B7B-A202-51F5E7881940}"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D8330-9A05-4CBE-8674-DD9480878033}"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D8330-9A05-4CBE-8674-DD9480878033}" type="slidenum">
              <a:rPr lang="en-US" smtClean="0">
                <a:latin typeface="Arial" pitchFamily="34" charset="0"/>
              </a:rPr>
              <a:pPr/>
              <a:t>14</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8F91C5-9C8A-4CE1-B457-B6B7C85D0C41}" type="slidenum">
              <a:rPr lang="en-US" smtClean="0">
                <a:latin typeface="Arial" pitchFamily="34" charset="0"/>
              </a:rPr>
              <a:pPr/>
              <a:t>15</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E336B9-DD78-4CE8-8702-E6FA9D5E956B}" type="slidenum">
              <a:rPr lang="en-US" smtClean="0">
                <a:latin typeface="Arial" pitchFamily="34" charset="0"/>
              </a:rPr>
              <a:pPr/>
              <a:t>16</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FCA35370-6112-478F-92C9-11F11E40DF79}" type="slidenum">
              <a:rPr lang="es-ES_tradnl"/>
              <a:pPr>
                <a:defRPr/>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2C30E56B-F6CD-42A9-8607-A055FD604016}" type="slidenum">
              <a:rPr lang="es-ES_tradnl"/>
              <a:pPr>
                <a:defRPr/>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2A6D41C4-246B-4181-901A-F73F1BE00DAE}" type="slidenum">
              <a:rPr lang="es-ES_tradnl"/>
              <a:pPr>
                <a:defRPr/>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656FE5E8-F7FC-4634-97D5-02C53B5F0A27}" type="slidenum">
              <a:rPr lang="es-ES_tradnl"/>
              <a:pPr>
                <a:defRPr/>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5BCF706C-3562-4895-8AB2-F6A019E74889}" type="slidenum">
              <a:rPr lang="es-ES_tradnl"/>
              <a:pPr>
                <a:defRPr/>
              </a:pPr>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0D85D24B-7251-4207-AFDF-2DF4FA86106A}" type="slidenum">
              <a:rPr lang="es-ES_tradnl"/>
              <a:pPr>
                <a:defRPr/>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E986477D-AD42-4D07-9DA1-151B19AD2F8F}" type="slidenum">
              <a:rPr lang="es-ES_tradnl"/>
              <a:pPr>
                <a:defRPr/>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842E7080-8191-4418-B962-236CF9FDAF15}" type="slidenum">
              <a:rPr lang="es-ES_tradnl"/>
              <a:pPr>
                <a:defRPr/>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E184AE0F-F3A8-4709-B3C3-AB285E0313F7}" type="slidenum">
              <a:rPr lang="es-ES_tradnl"/>
              <a:pPr>
                <a:defRPr/>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812FB7D6-9A07-4B55-A2DC-700E33B3888D}" type="slidenum">
              <a:rPr lang="es-ES_tradnl"/>
              <a:pPr>
                <a:defRPr/>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70FF4262-BB13-4271-BEEA-0641266CE414}" type="slidenum">
              <a:rPr lang="es-ES_tradnl"/>
              <a:pPr>
                <a:defRPr/>
              </a:pPr>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s-ES_trad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s-ES_trad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FF01B3B-1A67-4E80-9B68-1DCCC6C2CD6E}" type="slidenum">
              <a:rPr lang="es-ES_tradnl"/>
              <a:pPr>
                <a:defRPr/>
              </a:pPr>
              <a:t>‹#›</a:t>
            </a:fld>
            <a:endParaRPr lang="es-ES_trad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0.wmf"/><Relationship Id="rId3" Type="http://schemas.openxmlformats.org/officeDocument/2006/relationships/image" Target="../media/image2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wmf"/><Relationship Id="rId7" Type="http://schemas.openxmlformats.org/officeDocument/2006/relationships/image" Target="../media/image6.emf"/><Relationship Id="rId8"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9.wmf"/><Relationship Id="rId5" Type="http://schemas.openxmlformats.org/officeDocument/2006/relationships/oleObject" Target="../embeddings/oleObject2.bin"/><Relationship Id="rId6" Type="http://schemas.openxmlformats.org/officeDocument/2006/relationships/image" Target="../media/image8.wmf"/><Relationship Id="rId7" Type="http://schemas.openxmlformats.org/officeDocument/2006/relationships/image" Target="../media/image10.wmf"/><Relationship Id="rId8" Type="http://schemas.openxmlformats.org/officeDocument/2006/relationships/image" Target="../media/image11.wmf"/><Relationship Id="rId9" Type="http://schemas.openxmlformats.org/officeDocument/2006/relationships/image" Target="../media/image12.png"/><Relationship Id="rId10" Type="http://schemas.openxmlformats.org/officeDocument/2006/relationships/image" Target="../media/image13.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jpeg"/><Relationship Id="rId7" Type="http://schemas.openxmlformats.org/officeDocument/2006/relationships/image" Target="../media/image18.png"/><Relationship Id="rId8" Type="http://schemas.openxmlformats.org/officeDocument/2006/relationships/image" Target="../media/image19.jpe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wmf"/><Relationship Id="rId7" Type="http://schemas.openxmlformats.org/officeDocument/2006/relationships/image" Target="../media/image6.emf"/><Relationship Id="rId8"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9.wmf"/><Relationship Id="rId5" Type="http://schemas.openxmlformats.org/officeDocument/2006/relationships/oleObject" Target="../embeddings/oleObject1.bin"/><Relationship Id="rId6" Type="http://schemas.openxmlformats.org/officeDocument/2006/relationships/image" Target="../media/image8.wmf"/><Relationship Id="rId7" Type="http://schemas.openxmlformats.org/officeDocument/2006/relationships/image" Target="../media/image10.wmf"/><Relationship Id="rId8" Type="http://schemas.openxmlformats.org/officeDocument/2006/relationships/image" Target="../media/image11.wmf"/><Relationship Id="rId9" Type="http://schemas.openxmlformats.org/officeDocument/2006/relationships/image" Target="../media/image12.png"/><Relationship Id="rId10" Type="http://schemas.openxmlformats.org/officeDocument/2006/relationships/image" Target="../media/image13.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jpeg"/><Relationship Id="rId7" Type="http://schemas.openxmlformats.org/officeDocument/2006/relationships/image" Target="../media/image18.png"/><Relationship Id="rId8" Type="http://schemas.openxmlformats.org/officeDocument/2006/relationships/image" Target="../media/image19.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usan\AppData\Local\Microsoft\Windows\Temporary Internet Files\Low\Content.IE5\6P5CUQVX\green_swamp_qx_2009_01_08_me[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099" name="Rectangle 2"/>
          <p:cNvSpPr>
            <a:spLocks noGrp="1" noChangeArrowheads="1"/>
          </p:cNvSpPr>
          <p:nvPr>
            <p:ph type="ctrTitle"/>
          </p:nvPr>
        </p:nvSpPr>
        <p:spPr>
          <a:xfrm>
            <a:off x="0" y="2362200"/>
            <a:ext cx="9144000" cy="1524000"/>
          </a:xfrm>
          <a:noFill/>
        </p:spPr>
        <p:txBody>
          <a:bodyPr/>
          <a:lstStyle/>
          <a:p>
            <a:pPr eaLnBrk="1" hangingPunct="1"/>
            <a:r>
              <a:rPr lang="es-ES_tradnl" sz="8800" b="1" dirty="0" smtClean="0">
                <a:solidFill>
                  <a:schemeClr val="tx1"/>
                </a:solidFill>
              </a:rPr>
              <a:t>El imperativo</a:t>
            </a:r>
          </a:p>
        </p:txBody>
      </p:sp>
      <p:sp>
        <p:nvSpPr>
          <p:cNvPr id="5" name="TextBox 4"/>
          <p:cNvSpPr txBox="1"/>
          <p:nvPr/>
        </p:nvSpPr>
        <p:spPr>
          <a:xfrm>
            <a:off x="3429000" y="4038600"/>
            <a:ext cx="2324675" cy="523220"/>
          </a:xfrm>
          <a:prstGeom prst="rect">
            <a:avLst/>
          </a:prstGeom>
          <a:noFill/>
        </p:spPr>
        <p:txBody>
          <a:bodyPr wrap="none" rtlCol="0">
            <a:spAutoFit/>
          </a:bodyPr>
          <a:lstStyle/>
          <a:p>
            <a:r>
              <a:rPr lang="en-US" sz="2800" dirty="0" smtClean="0"/>
              <a:t>los </a:t>
            </a:r>
            <a:r>
              <a:rPr lang="en-US" sz="2800" dirty="0" err="1" smtClean="0"/>
              <a:t>mandatos</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pic>
        <p:nvPicPr>
          <p:cNvPr id="4" name="Picture 3" descr="j0241649"/>
          <p:cNvPicPr/>
          <p:nvPr/>
        </p:nvPicPr>
        <p:blipFill>
          <a:blip r:embed="rId2" cstate="print"/>
          <a:srcRect/>
          <a:stretch>
            <a:fillRect/>
          </a:stretch>
        </p:blipFill>
        <p:spPr bwMode="auto">
          <a:xfrm>
            <a:off x="0" y="2743200"/>
            <a:ext cx="2146719" cy="1905000"/>
          </a:xfrm>
          <a:prstGeom prst="rect">
            <a:avLst/>
          </a:prstGeom>
          <a:noFill/>
          <a:ln w="9525">
            <a:noFill/>
            <a:miter lim="800000"/>
            <a:headEnd/>
            <a:tailEnd/>
          </a:ln>
        </p:spPr>
      </p:pic>
      <p:pic>
        <p:nvPicPr>
          <p:cNvPr id="5" name="Picture 4" descr="j0250417"/>
          <p:cNvPicPr/>
          <p:nvPr/>
        </p:nvPicPr>
        <p:blipFill>
          <a:blip r:embed="rId3" cstate="print"/>
          <a:srcRect/>
          <a:stretch>
            <a:fillRect/>
          </a:stretch>
        </p:blipFill>
        <p:spPr bwMode="auto">
          <a:xfrm>
            <a:off x="7162800" y="2438400"/>
            <a:ext cx="1981200" cy="2301815"/>
          </a:xfrm>
          <a:prstGeom prst="rect">
            <a:avLst/>
          </a:prstGeom>
          <a:noFill/>
          <a:ln w="9525">
            <a:noFill/>
            <a:miter lim="800000"/>
            <a:headEnd/>
            <a:tailEnd/>
          </a:ln>
        </p:spPr>
      </p:pic>
      <p:sp>
        <p:nvSpPr>
          <p:cNvPr id="2049" name="Rectangle 1"/>
          <p:cNvSpPr>
            <a:spLocks noChangeArrowheads="1"/>
          </p:cNvSpPr>
          <p:nvPr/>
        </p:nvSpPr>
        <p:spPr bwMode="auto">
          <a:xfrm>
            <a:off x="0" y="0"/>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Book Antiqua" pitchFamily="18" charset="0"/>
                <a:ea typeface="Times New Roman" pitchFamily="18" charset="0"/>
                <a:cs typeface="Aharoni" pitchFamily="2" charset="-79"/>
              </a:rPr>
              <a:t>Una canción para ayudarte recordar los verbos irregulares: </a:t>
            </a:r>
            <a:r>
              <a:rPr kumimoji="0" lang="en-US" sz="3600" b="1" i="0" u="none" strike="noStrike" cap="none" normalizeH="0" baseline="0" dirty="0" smtClean="0">
                <a:ln>
                  <a:noFill/>
                </a:ln>
                <a:solidFill>
                  <a:schemeClr val="tx1"/>
                </a:solidFill>
                <a:effectLst/>
                <a:latin typeface="Book Antiqua" pitchFamily="18" charset="0"/>
                <a:ea typeface="Times New Roman" pitchFamily="18" charset="0"/>
                <a:cs typeface="Aharoni" pitchFamily="2" charset="-79"/>
              </a:rPr>
              <a:t>(To the tune of </a:t>
            </a:r>
          </a:p>
          <a:p>
            <a:pPr marL="0" marR="0" lvl="0" indent="0" algn="l" defTabSz="914400" rtl="0" eaLnBrk="1" fontAlgn="base" latinLnBrk="0" hangingPunct="1">
              <a:lnSpc>
                <a:spcPct val="100000"/>
              </a:lnSpc>
              <a:spcBef>
                <a:spcPct val="0"/>
              </a:spcBef>
              <a:spcAft>
                <a:spcPct val="0"/>
              </a:spcAft>
              <a:buClrTx/>
              <a:buSzTx/>
              <a:buFontTx/>
              <a:buNone/>
              <a:tabLst/>
            </a:pPr>
            <a:r>
              <a:rPr lang="en-US" sz="3600" b="1" dirty="0" smtClean="0">
                <a:latin typeface="Book Antiqua" pitchFamily="18" charset="0"/>
                <a:ea typeface="Times New Roman" pitchFamily="18" charset="0"/>
                <a:cs typeface="Aharoni" pitchFamily="2" charset="-79"/>
              </a:rPr>
              <a:t>   </a:t>
            </a:r>
            <a:r>
              <a:rPr kumimoji="0" lang="en-US" sz="3600" b="1" i="0" u="none" strike="noStrike" cap="none" normalizeH="0" baseline="0" dirty="0" smtClean="0">
                <a:ln>
                  <a:noFill/>
                </a:ln>
                <a:solidFill>
                  <a:schemeClr val="tx1"/>
                </a:solidFill>
                <a:effectLst/>
                <a:latin typeface="Book Antiqua" pitchFamily="18" charset="0"/>
                <a:ea typeface="Times New Roman" pitchFamily="18" charset="0"/>
                <a:cs typeface="Aharoni" pitchFamily="2" charset="-79"/>
              </a:rPr>
              <a:t>“When the Saints Go Marching In”)</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052" name="Rectangle 4"/>
          <p:cNvSpPr>
            <a:spLocks noChangeArrowheads="1"/>
          </p:cNvSpPr>
          <p:nvPr/>
        </p:nvSpPr>
        <p:spPr bwMode="auto">
          <a:xfrm>
            <a:off x="2057400" y="1938569"/>
            <a:ext cx="5105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Ven, Ten, Pon, Sal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36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Ven, Ten, Pon, Sal</a:t>
            </a:r>
          </a:p>
          <a:p>
            <a:pPr marL="0" marR="0" lvl="0" indent="0" algn="ctr" defTabSz="914400" rtl="0" eaLnBrk="0" fontAlgn="base" latinLnBrk="0" hangingPunct="0">
              <a:lnSpc>
                <a:spcPct val="100000"/>
              </a:lnSpc>
              <a:spcBef>
                <a:spcPct val="0"/>
              </a:spcBef>
              <a:spcAft>
                <a:spcPct val="0"/>
              </a:spcAft>
              <a:buClrTx/>
              <a:buSzTx/>
              <a:buFontTx/>
              <a:buNone/>
              <a:tabLst/>
            </a:pPr>
            <a:r>
              <a:rPr lang="es-ES" sz="3600" dirty="0" smtClean="0">
                <a:latin typeface="Arial Black" pitchFamily="34" charset="0"/>
                <a:cs typeface="Arial" pitchFamily="34" charset="0"/>
              </a:rPr>
              <a:t>Ven, Ten, Pon, Sal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3600" b="0" i="0" u="none" strike="noStrike" cap="none" normalizeH="0" baseline="0" dirty="0" smtClean="0">
                <a:ln>
                  <a:noFill/>
                </a:ln>
                <a:solidFill>
                  <a:schemeClr val="tx1"/>
                </a:solidFill>
                <a:effectLst/>
                <a:latin typeface="Arial Black" pitchFamily="34" charset="0"/>
                <a:cs typeface="Arial" pitchFamily="34" charset="0"/>
              </a:rPr>
              <a:t>Haz,</a:t>
            </a:r>
            <a:r>
              <a:rPr kumimoji="0" lang="es-ES" sz="3600" b="0" i="0" u="none" strike="noStrike" cap="none" normalizeH="0" dirty="0" smtClean="0">
                <a:ln>
                  <a:noFill/>
                </a:ln>
                <a:solidFill>
                  <a:schemeClr val="tx1"/>
                </a:solidFill>
                <a:effectLst/>
                <a:latin typeface="Arial Black" pitchFamily="34" charset="0"/>
                <a:cs typeface="Arial" pitchFamily="34" charset="0"/>
              </a:rPr>
              <a:t> Di, Sé, Ve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4"/>
          <p:cNvSpPr>
            <a:spLocks noChangeArrowheads="1"/>
          </p:cNvSpPr>
          <p:nvPr/>
        </p:nvSpPr>
        <p:spPr bwMode="auto">
          <a:xfrm>
            <a:off x="2057400" y="4343400"/>
            <a:ext cx="5105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Ven, Ten, Pon, Sal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algn="ctr" eaLnBrk="0" hangingPunct="0"/>
            <a:r>
              <a:rPr lang="es-ES" sz="3600" dirty="0" smtClean="0">
                <a:latin typeface="Arial Black" pitchFamily="34" charset="0"/>
                <a:cs typeface="Arial" pitchFamily="34" charset="0"/>
              </a:rPr>
              <a:t>Haz, Di, Sé, Ve</a:t>
            </a:r>
          </a:p>
          <a:p>
            <a:pPr marL="0" marR="0" lvl="0" indent="0" algn="ctr" defTabSz="914400" rtl="0" eaLnBrk="0" fontAlgn="base" latinLnBrk="0" hangingPunct="0">
              <a:lnSpc>
                <a:spcPct val="100000"/>
              </a:lnSpc>
              <a:spcBef>
                <a:spcPct val="0"/>
              </a:spcBef>
              <a:spcAft>
                <a:spcPct val="0"/>
              </a:spcAft>
              <a:buClrTx/>
              <a:buSzTx/>
              <a:buFontTx/>
              <a:buNone/>
              <a:tabLst/>
            </a:pPr>
            <a:r>
              <a:rPr lang="es-ES" sz="3600" dirty="0" smtClean="0">
                <a:latin typeface="Arial Black" pitchFamily="34" charset="0"/>
                <a:cs typeface="Arial" pitchFamily="34" charset="0"/>
              </a:rPr>
              <a:t>Ven, Ten, Pon, Sal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3600" b="0" i="0" u="none" strike="noStrike" cap="none" normalizeH="0" baseline="0" dirty="0" smtClean="0">
                <a:ln>
                  <a:noFill/>
                </a:ln>
                <a:solidFill>
                  <a:schemeClr val="tx1"/>
                </a:solidFill>
                <a:effectLst/>
                <a:latin typeface="Arial Black" pitchFamily="34" charset="0"/>
                <a:cs typeface="Arial" pitchFamily="34" charset="0"/>
              </a:rPr>
              <a:t>Haz,</a:t>
            </a:r>
            <a:r>
              <a:rPr kumimoji="0" lang="es-ES" sz="3600" b="0" i="0" u="none" strike="noStrike" cap="none" normalizeH="0" dirty="0" smtClean="0">
                <a:ln>
                  <a:noFill/>
                </a:ln>
                <a:solidFill>
                  <a:schemeClr val="tx1"/>
                </a:solidFill>
                <a:effectLst/>
                <a:latin typeface="Arial Black" pitchFamily="34" charset="0"/>
                <a:cs typeface="Arial" pitchFamily="34" charset="0"/>
              </a:rPr>
              <a:t> Di, Sé, Ve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2F0E1"/>
        </a:solidFill>
        <a:effectLst/>
      </p:bgPr>
    </p:bg>
    <p:spTree>
      <p:nvGrpSpPr>
        <p:cNvPr id="1" name=""/>
        <p:cNvGrpSpPr/>
        <p:nvPr/>
      </p:nvGrpSpPr>
      <p:grpSpPr>
        <a:xfrm>
          <a:off x="0" y="0"/>
          <a:ext cx="0" cy="0"/>
          <a:chOff x="0" y="0"/>
          <a:chExt cx="0" cy="0"/>
        </a:xfrm>
      </p:grpSpPr>
      <p:sp>
        <p:nvSpPr>
          <p:cNvPr id="11289" name="Text Box 8"/>
          <p:cNvSpPr txBox="1">
            <a:spLocks noChangeArrowheads="1"/>
          </p:cNvSpPr>
          <p:nvPr/>
        </p:nvSpPr>
        <p:spPr bwMode="auto">
          <a:xfrm>
            <a:off x="0" y="457200"/>
            <a:ext cx="4114800" cy="519113"/>
          </a:xfrm>
          <a:prstGeom prst="rect">
            <a:avLst/>
          </a:prstGeom>
          <a:noFill/>
          <a:ln w="9525">
            <a:noFill/>
            <a:miter lim="800000"/>
            <a:headEnd/>
            <a:tailEnd/>
          </a:ln>
        </p:spPr>
        <p:txBody>
          <a:bodyPr wrap="square">
            <a:spAutoFit/>
          </a:bodyPr>
          <a:lstStyle/>
          <a:p>
            <a:r>
              <a:rPr lang="es-ES_tradnl" sz="2800" b="1" dirty="0"/>
              <a:t>13</a:t>
            </a:r>
            <a:r>
              <a:rPr lang="es-ES_tradnl" sz="2800" b="1" dirty="0" smtClean="0"/>
              <a:t>. Do </a:t>
            </a:r>
            <a:r>
              <a:rPr lang="es-ES_tradnl" sz="2800" b="1" dirty="0" err="1" smtClean="0"/>
              <a:t>the</a:t>
            </a:r>
            <a:r>
              <a:rPr lang="es-ES_tradnl" sz="2800" b="1" dirty="0" smtClean="0"/>
              <a:t> </a:t>
            </a:r>
            <a:r>
              <a:rPr lang="es-ES_tradnl" sz="2800" b="1" dirty="0" err="1" smtClean="0"/>
              <a:t>homework</a:t>
            </a:r>
            <a:r>
              <a:rPr lang="es-ES_tradnl" sz="2800" b="1" dirty="0" smtClean="0"/>
              <a:t>.</a:t>
            </a:r>
            <a:r>
              <a:rPr lang="es-ES_tradnl" dirty="0" smtClean="0"/>
              <a:t> </a:t>
            </a:r>
            <a:endParaRPr lang="es-ES_tradnl" dirty="0"/>
          </a:p>
        </p:txBody>
      </p:sp>
      <p:sp>
        <p:nvSpPr>
          <p:cNvPr id="11287" name="Text Box 10"/>
          <p:cNvSpPr txBox="1">
            <a:spLocks noChangeArrowheads="1"/>
          </p:cNvSpPr>
          <p:nvPr/>
        </p:nvSpPr>
        <p:spPr bwMode="auto">
          <a:xfrm>
            <a:off x="0" y="4495800"/>
            <a:ext cx="2751074" cy="523220"/>
          </a:xfrm>
          <a:prstGeom prst="rect">
            <a:avLst/>
          </a:prstGeom>
          <a:noFill/>
          <a:ln w="9525">
            <a:noFill/>
            <a:miter lim="800000"/>
            <a:headEnd/>
            <a:tailEnd/>
          </a:ln>
        </p:spPr>
        <p:txBody>
          <a:bodyPr wrap="none">
            <a:spAutoFit/>
          </a:bodyPr>
          <a:lstStyle/>
          <a:p>
            <a:r>
              <a:rPr lang="es-ES_tradnl" sz="2800" b="1" dirty="0" smtClean="0"/>
              <a:t>18. Be </a:t>
            </a:r>
            <a:r>
              <a:rPr lang="es-ES_tradnl" sz="2800" b="1" dirty="0" err="1" smtClean="0"/>
              <a:t>careful</a:t>
            </a:r>
            <a:r>
              <a:rPr lang="es-ES_tradnl" sz="2800" b="1" dirty="0" smtClean="0"/>
              <a:t>.</a:t>
            </a:r>
            <a:r>
              <a:rPr lang="es-ES_tradnl" dirty="0" smtClean="0"/>
              <a:t>  </a:t>
            </a:r>
            <a:endParaRPr lang="es-ES_tradnl" dirty="0"/>
          </a:p>
        </p:txBody>
      </p:sp>
      <p:sp>
        <p:nvSpPr>
          <p:cNvPr id="11285" name="Text Box 12"/>
          <p:cNvSpPr txBox="1">
            <a:spLocks noChangeArrowheads="1"/>
          </p:cNvSpPr>
          <p:nvPr/>
        </p:nvSpPr>
        <p:spPr bwMode="auto">
          <a:xfrm>
            <a:off x="0" y="3733800"/>
            <a:ext cx="3097899" cy="523220"/>
          </a:xfrm>
          <a:prstGeom prst="rect">
            <a:avLst/>
          </a:prstGeom>
          <a:noFill/>
          <a:ln w="9525">
            <a:noFill/>
            <a:miter lim="800000"/>
            <a:headEnd/>
            <a:tailEnd/>
          </a:ln>
        </p:spPr>
        <p:txBody>
          <a:bodyPr wrap="none">
            <a:spAutoFit/>
          </a:bodyPr>
          <a:lstStyle/>
          <a:p>
            <a:r>
              <a:rPr lang="es-ES_tradnl" sz="2800" b="1" dirty="0"/>
              <a:t>17</a:t>
            </a:r>
            <a:r>
              <a:rPr lang="es-ES_tradnl" sz="2800" b="1" dirty="0" smtClean="0"/>
              <a:t>. </a:t>
            </a:r>
            <a:r>
              <a:rPr lang="es-ES_tradnl" sz="2800" b="1" dirty="0" err="1" smtClean="0"/>
              <a:t>Tell</a:t>
            </a:r>
            <a:r>
              <a:rPr lang="es-ES_tradnl" sz="2800" b="1" dirty="0" smtClean="0"/>
              <a:t> </a:t>
            </a:r>
            <a:r>
              <a:rPr lang="es-ES_tradnl" sz="2800" b="1" dirty="0" err="1" smtClean="0"/>
              <a:t>the</a:t>
            </a:r>
            <a:r>
              <a:rPr lang="es-ES_tradnl" sz="2800" b="1" dirty="0" smtClean="0"/>
              <a:t> </a:t>
            </a:r>
            <a:r>
              <a:rPr lang="es-ES_tradnl" sz="2800" b="1" dirty="0" err="1" smtClean="0"/>
              <a:t>truth</a:t>
            </a:r>
            <a:r>
              <a:rPr lang="es-ES_tradnl" sz="2800" b="1" dirty="0" smtClean="0"/>
              <a:t>.</a:t>
            </a:r>
            <a:r>
              <a:rPr lang="es-ES_tradnl" dirty="0" smtClean="0"/>
              <a:t> </a:t>
            </a:r>
            <a:endParaRPr lang="es-ES_tradnl" dirty="0"/>
          </a:p>
        </p:txBody>
      </p:sp>
      <p:sp>
        <p:nvSpPr>
          <p:cNvPr id="11283" name="Text Box 13"/>
          <p:cNvSpPr txBox="1">
            <a:spLocks noChangeArrowheads="1"/>
          </p:cNvSpPr>
          <p:nvPr/>
        </p:nvSpPr>
        <p:spPr bwMode="auto">
          <a:xfrm>
            <a:off x="0" y="2895600"/>
            <a:ext cx="3143809" cy="523220"/>
          </a:xfrm>
          <a:prstGeom prst="rect">
            <a:avLst/>
          </a:prstGeom>
          <a:noFill/>
          <a:ln w="9525">
            <a:noFill/>
            <a:miter lim="800000"/>
            <a:headEnd/>
            <a:tailEnd/>
          </a:ln>
        </p:spPr>
        <p:txBody>
          <a:bodyPr wrap="none">
            <a:spAutoFit/>
          </a:bodyPr>
          <a:lstStyle/>
          <a:p>
            <a:r>
              <a:rPr lang="es-ES_tradnl" sz="2800" b="1" dirty="0"/>
              <a:t>16</a:t>
            </a:r>
            <a:r>
              <a:rPr lang="es-ES_tradnl" sz="2800" b="1" dirty="0" smtClean="0"/>
              <a:t>. </a:t>
            </a:r>
            <a:r>
              <a:rPr lang="es-ES_tradnl" sz="2800" b="1" dirty="0" err="1" smtClean="0"/>
              <a:t>Go</a:t>
            </a:r>
            <a:r>
              <a:rPr lang="es-ES_tradnl" sz="2800" b="1" dirty="0" smtClean="0"/>
              <a:t> </a:t>
            </a:r>
            <a:r>
              <a:rPr lang="es-ES_tradnl" sz="2800" b="1" dirty="0" err="1" smtClean="0"/>
              <a:t>to</a:t>
            </a:r>
            <a:r>
              <a:rPr lang="es-ES_tradnl" sz="2800" b="1" dirty="0" smtClean="0"/>
              <a:t> </a:t>
            </a:r>
            <a:r>
              <a:rPr lang="es-ES_tradnl" sz="2800" b="1" dirty="0" err="1" smtClean="0"/>
              <a:t>school</a:t>
            </a:r>
            <a:r>
              <a:rPr lang="es-ES_tradnl" sz="2800" b="1" dirty="0" smtClean="0"/>
              <a:t>.</a:t>
            </a:r>
            <a:r>
              <a:rPr lang="es-ES_tradnl" dirty="0" smtClean="0"/>
              <a:t> </a:t>
            </a:r>
            <a:endParaRPr lang="es-ES_tradnl" dirty="0"/>
          </a:p>
        </p:txBody>
      </p:sp>
      <p:sp>
        <p:nvSpPr>
          <p:cNvPr id="11281" name="Text Box 14"/>
          <p:cNvSpPr txBox="1">
            <a:spLocks noChangeArrowheads="1"/>
          </p:cNvSpPr>
          <p:nvPr/>
        </p:nvSpPr>
        <p:spPr bwMode="auto">
          <a:xfrm>
            <a:off x="0" y="1295400"/>
            <a:ext cx="3086101" cy="523220"/>
          </a:xfrm>
          <a:prstGeom prst="rect">
            <a:avLst/>
          </a:prstGeom>
          <a:noFill/>
          <a:ln w="9525">
            <a:noFill/>
            <a:miter lim="800000"/>
            <a:headEnd/>
            <a:tailEnd/>
          </a:ln>
        </p:spPr>
        <p:txBody>
          <a:bodyPr wrap="none">
            <a:spAutoFit/>
          </a:bodyPr>
          <a:lstStyle/>
          <a:p>
            <a:r>
              <a:rPr lang="es-ES_tradnl" sz="2800" b="1" dirty="0"/>
              <a:t>14</a:t>
            </a:r>
            <a:r>
              <a:rPr lang="es-ES_tradnl" sz="2800" b="1" dirty="0" smtClean="0"/>
              <a:t>. Set </a:t>
            </a:r>
            <a:r>
              <a:rPr lang="es-ES_tradnl" sz="2800" b="1" dirty="0" err="1" smtClean="0"/>
              <a:t>the</a:t>
            </a:r>
            <a:r>
              <a:rPr lang="es-ES_tradnl" sz="2800" b="1" dirty="0" smtClean="0"/>
              <a:t> </a:t>
            </a:r>
            <a:r>
              <a:rPr lang="es-ES_tradnl" sz="2800" b="1" dirty="0" err="1" smtClean="0"/>
              <a:t>table</a:t>
            </a:r>
            <a:r>
              <a:rPr lang="es-ES_tradnl" sz="2800" b="1" dirty="0" smtClean="0"/>
              <a:t>.</a:t>
            </a:r>
            <a:r>
              <a:rPr lang="es-ES_tradnl" dirty="0" smtClean="0"/>
              <a:t> </a:t>
            </a:r>
            <a:endParaRPr lang="es-ES_tradnl" dirty="0"/>
          </a:p>
        </p:txBody>
      </p:sp>
      <p:sp>
        <p:nvSpPr>
          <p:cNvPr id="11279" name="Text Box 15"/>
          <p:cNvSpPr txBox="1">
            <a:spLocks noChangeArrowheads="1"/>
          </p:cNvSpPr>
          <p:nvPr/>
        </p:nvSpPr>
        <p:spPr bwMode="auto">
          <a:xfrm>
            <a:off x="0" y="2057400"/>
            <a:ext cx="2881494" cy="523220"/>
          </a:xfrm>
          <a:prstGeom prst="rect">
            <a:avLst/>
          </a:prstGeom>
          <a:noFill/>
          <a:ln w="9525">
            <a:noFill/>
            <a:miter lim="800000"/>
            <a:headEnd/>
            <a:tailEnd/>
          </a:ln>
        </p:spPr>
        <p:txBody>
          <a:bodyPr wrap="none">
            <a:spAutoFit/>
          </a:bodyPr>
          <a:lstStyle/>
          <a:p>
            <a:r>
              <a:rPr lang="es-ES_tradnl" sz="2800" b="1" dirty="0"/>
              <a:t>15</a:t>
            </a:r>
            <a:r>
              <a:rPr lang="es-ES_tradnl" sz="2800" b="1" dirty="0" smtClean="0"/>
              <a:t>. </a:t>
            </a:r>
            <a:r>
              <a:rPr lang="es-ES_tradnl" sz="2800" b="1" dirty="0" err="1" smtClean="0"/>
              <a:t>Leave</a:t>
            </a:r>
            <a:r>
              <a:rPr lang="es-ES_tradnl" sz="2800" b="1" dirty="0" smtClean="0"/>
              <a:t> </a:t>
            </a:r>
            <a:r>
              <a:rPr lang="es-ES_tradnl" sz="2800" b="1" dirty="0" err="1" smtClean="0"/>
              <a:t>early</a:t>
            </a:r>
            <a:r>
              <a:rPr lang="es-ES_tradnl" sz="2800" b="1" dirty="0" smtClean="0"/>
              <a:t>.</a:t>
            </a:r>
            <a:r>
              <a:rPr lang="es-ES_tradnl" dirty="0" smtClean="0"/>
              <a:t> </a:t>
            </a:r>
            <a:endParaRPr lang="es-ES_tradnl" dirty="0"/>
          </a:p>
        </p:txBody>
      </p:sp>
      <p:sp>
        <p:nvSpPr>
          <p:cNvPr id="11277" name="Text Box 18"/>
          <p:cNvSpPr txBox="1">
            <a:spLocks noChangeArrowheads="1"/>
          </p:cNvSpPr>
          <p:nvPr/>
        </p:nvSpPr>
        <p:spPr bwMode="auto">
          <a:xfrm>
            <a:off x="0" y="6172200"/>
            <a:ext cx="2484976" cy="523220"/>
          </a:xfrm>
          <a:prstGeom prst="rect">
            <a:avLst/>
          </a:prstGeom>
          <a:noFill/>
          <a:ln w="9525">
            <a:noFill/>
            <a:miter lim="800000"/>
            <a:headEnd/>
            <a:tailEnd/>
          </a:ln>
        </p:spPr>
        <p:txBody>
          <a:bodyPr wrap="none">
            <a:spAutoFit/>
          </a:bodyPr>
          <a:lstStyle/>
          <a:p>
            <a:r>
              <a:rPr lang="es-ES_tradnl" sz="2800" b="1" dirty="0"/>
              <a:t>20</a:t>
            </a:r>
            <a:r>
              <a:rPr lang="es-ES_tradnl" sz="2800" b="1" dirty="0" smtClean="0"/>
              <a:t>. Be </a:t>
            </a:r>
            <a:r>
              <a:rPr lang="es-ES_tradnl" sz="2800" b="1" dirty="0" err="1" smtClean="0"/>
              <a:t>good</a:t>
            </a:r>
            <a:r>
              <a:rPr lang="es-ES_tradnl" sz="2800" b="1" dirty="0" smtClean="0"/>
              <a:t>. </a:t>
            </a:r>
            <a:r>
              <a:rPr lang="es-ES_tradnl" dirty="0" smtClean="0"/>
              <a:t> </a:t>
            </a:r>
            <a:endParaRPr lang="es-ES_tradnl" dirty="0"/>
          </a:p>
        </p:txBody>
      </p:sp>
      <p:sp>
        <p:nvSpPr>
          <p:cNvPr id="11275" name="Text Box 19"/>
          <p:cNvSpPr txBox="1">
            <a:spLocks noChangeArrowheads="1"/>
          </p:cNvSpPr>
          <p:nvPr/>
        </p:nvSpPr>
        <p:spPr bwMode="auto">
          <a:xfrm>
            <a:off x="0" y="5334000"/>
            <a:ext cx="3187091" cy="523220"/>
          </a:xfrm>
          <a:prstGeom prst="rect">
            <a:avLst/>
          </a:prstGeom>
          <a:noFill/>
          <a:ln w="9525">
            <a:noFill/>
            <a:miter lim="800000"/>
            <a:headEnd/>
            <a:tailEnd/>
          </a:ln>
        </p:spPr>
        <p:txBody>
          <a:bodyPr wrap="none">
            <a:spAutoFit/>
          </a:bodyPr>
          <a:lstStyle/>
          <a:p>
            <a:r>
              <a:rPr lang="es-ES_tradnl" sz="2800" b="1" dirty="0"/>
              <a:t>19</a:t>
            </a:r>
            <a:r>
              <a:rPr lang="es-ES_tradnl" sz="2800" b="1" dirty="0" smtClean="0"/>
              <a:t>. Come at 3:00.</a:t>
            </a:r>
            <a:r>
              <a:rPr lang="es-ES_tradnl" dirty="0" smtClean="0"/>
              <a:t> </a:t>
            </a:r>
            <a:endParaRPr lang="es-ES_tradnl" dirty="0"/>
          </a:p>
        </p:txBody>
      </p:sp>
      <p:sp>
        <p:nvSpPr>
          <p:cNvPr id="26" name="TextBox 25"/>
          <p:cNvSpPr txBox="1"/>
          <p:nvPr/>
        </p:nvSpPr>
        <p:spPr>
          <a:xfrm>
            <a:off x="5257800" y="381000"/>
            <a:ext cx="3740130" cy="400110"/>
          </a:xfrm>
          <a:prstGeom prst="rect">
            <a:avLst/>
          </a:prstGeom>
          <a:noFill/>
        </p:spPr>
        <p:txBody>
          <a:bodyPr wrap="square" rtlCol="0">
            <a:spAutoFit/>
          </a:bodyPr>
          <a:lstStyle/>
          <a:p>
            <a:r>
              <a:rPr lang="en-US" sz="2000" b="1" dirty="0" err="1" smtClean="0"/>
              <a:t>Haz</a:t>
            </a:r>
            <a:r>
              <a:rPr lang="en-US" sz="2000" b="1" dirty="0" smtClean="0"/>
              <a:t> la </a:t>
            </a:r>
            <a:r>
              <a:rPr lang="en-US" sz="2000" b="1" dirty="0" err="1" smtClean="0"/>
              <a:t>tarea</a:t>
            </a:r>
            <a:r>
              <a:rPr lang="en-US" sz="2000" b="1" dirty="0" smtClean="0"/>
              <a:t>.</a:t>
            </a:r>
            <a:endParaRPr lang="en-US" sz="2000" b="1" dirty="0"/>
          </a:p>
        </p:txBody>
      </p:sp>
      <p:sp>
        <p:nvSpPr>
          <p:cNvPr id="27" name="TextBox 26"/>
          <p:cNvSpPr txBox="1"/>
          <p:nvPr/>
        </p:nvSpPr>
        <p:spPr>
          <a:xfrm>
            <a:off x="5257800" y="1295400"/>
            <a:ext cx="1750800" cy="400110"/>
          </a:xfrm>
          <a:prstGeom prst="rect">
            <a:avLst/>
          </a:prstGeom>
          <a:noFill/>
        </p:spPr>
        <p:txBody>
          <a:bodyPr wrap="none" rtlCol="0">
            <a:spAutoFit/>
          </a:bodyPr>
          <a:lstStyle/>
          <a:p>
            <a:r>
              <a:rPr lang="en-US" sz="2000" b="1" dirty="0" err="1" smtClean="0"/>
              <a:t>Pon</a:t>
            </a:r>
            <a:r>
              <a:rPr lang="en-US" sz="2000" b="1" dirty="0" smtClean="0"/>
              <a:t> la mesa.</a:t>
            </a:r>
            <a:endParaRPr lang="en-US" sz="2000" b="1" dirty="0"/>
          </a:p>
        </p:txBody>
      </p:sp>
      <p:sp>
        <p:nvSpPr>
          <p:cNvPr id="28" name="TextBox 27"/>
          <p:cNvSpPr txBox="1"/>
          <p:nvPr/>
        </p:nvSpPr>
        <p:spPr>
          <a:xfrm>
            <a:off x="5257800" y="2133600"/>
            <a:ext cx="1879041" cy="400110"/>
          </a:xfrm>
          <a:prstGeom prst="rect">
            <a:avLst/>
          </a:prstGeom>
          <a:noFill/>
        </p:spPr>
        <p:txBody>
          <a:bodyPr wrap="none" rtlCol="0">
            <a:spAutoFit/>
          </a:bodyPr>
          <a:lstStyle/>
          <a:p>
            <a:r>
              <a:rPr lang="en-US" sz="2000" b="1" dirty="0" smtClean="0"/>
              <a:t>Sal </a:t>
            </a:r>
            <a:r>
              <a:rPr lang="en-US" sz="2000" b="1" dirty="0" err="1" smtClean="0"/>
              <a:t>temprano</a:t>
            </a:r>
            <a:r>
              <a:rPr lang="en-US" sz="2000" b="1" dirty="0" smtClean="0"/>
              <a:t>.</a:t>
            </a:r>
            <a:endParaRPr lang="en-US" sz="2000" b="1" dirty="0"/>
          </a:p>
        </p:txBody>
      </p:sp>
      <p:sp>
        <p:nvSpPr>
          <p:cNvPr id="29" name="TextBox 28"/>
          <p:cNvSpPr txBox="1"/>
          <p:nvPr/>
        </p:nvSpPr>
        <p:spPr>
          <a:xfrm>
            <a:off x="5257800" y="2971800"/>
            <a:ext cx="2063642" cy="400110"/>
          </a:xfrm>
          <a:prstGeom prst="rect">
            <a:avLst/>
          </a:prstGeom>
          <a:noFill/>
        </p:spPr>
        <p:txBody>
          <a:bodyPr wrap="none" rtlCol="0">
            <a:spAutoFit/>
          </a:bodyPr>
          <a:lstStyle/>
          <a:p>
            <a:r>
              <a:rPr lang="en-US" sz="2000" b="1" dirty="0" err="1" smtClean="0"/>
              <a:t>Ve</a:t>
            </a:r>
            <a:r>
              <a:rPr lang="en-US" sz="2000" b="1" dirty="0" smtClean="0"/>
              <a:t> a la </a:t>
            </a:r>
            <a:r>
              <a:rPr lang="en-US" sz="2000" b="1" dirty="0" err="1" smtClean="0"/>
              <a:t>escuela</a:t>
            </a:r>
            <a:r>
              <a:rPr lang="en-US" sz="2000" b="1" dirty="0" smtClean="0"/>
              <a:t>.</a:t>
            </a:r>
            <a:endParaRPr lang="en-US" sz="2000" b="1" dirty="0"/>
          </a:p>
        </p:txBody>
      </p:sp>
      <p:sp>
        <p:nvSpPr>
          <p:cNvPr id="30" name="TextBox 29"/>
          <p:cNvSpPr txBox="1"/>
          <p:nvPr/>
        </p:nvSpPr>
        <p:spPr>
          <a:xfrm>
            <a:off x="5257800" y="3810000"/>
            <a:ext cx="1707519" cy="400110"/>
          </a:xfrm>
          <a:prstGeom prst="rect">
            <a:avLst/>
          </a:prstGeom>
          <a:noFill/>
        </p:spPr>
        <p:txBody>
          <a:bodyPr wrap="none" rtlCol="0">
            <a:spAutoFit/>
          </a:bodyPr>
          <a:lstStyle/>
          <a:p>
            <a:r>
              <a:rPr lang="en-US" sz="2000" b="1" dirty="0" smtClean="0"/>
              <a:t>Di la </a:t>
            </a:r>
            <a:r>
              <a:rPr lang="en-US" sz="2000" b="1" dirty="0" err="1" smtClean="0"/>
              <a:t>verdad</a:t>
            </a:r>
            <a:r>
              <a:rPr lang="en-US" sz="2000" b="1" dirty="0" smtClean="0"/>
              <a:t>.</a:t>
            </a:r>
            <a:endParaRPr lang="en-US" sz="2000" b="1" dirty="0"/>
          </a:p>
        </p:txBody>
      </p:sp>
      <p:sp>
        <p:nvSpPr>
          <p:cNvPr id="31" name="TextBox 30"/>
          <p:cNvSpPr txBox="1"/>
          <p:nvPr/>
        </p:nvSpPr>
        <p:spPr>
          <a:xfrm>
            <a:off x="5257800" y="4572000"/>
            <a:ext cx="1747786" cy="400110"/>
          </a:xfrm>
          <a:prstGeom prst="rect">
            <a:avLst/>
          </a:prstGeom>
          <a:noFill/>
        </p:spPr>
        <p:txBody>
          <a:bodyPr wrap="none" rtlCol="0">
            <a:spAutoFit/>
          </a:bodyPr>
          <a:lstStyle/>
          <a:p>
            <a:r>
              <a:rPr lang="en-US" sz="2000" b="1" dirty="0" smtClean="0"/>
              <a:t>Ten </a:t>
            </a:r>
            <a:r>
              <a:rPr lang="en-US" sz="2000" b="1" dirty="0" err="1" smtClean="0"/>
              <a:t>cuidado</a:t>
            </a:r>
            <a:r>
              <a:rPr lang="en-US" sz="2000" b="1" dirty="0" smtClean="0"/>
              <a:t>.</a:t>
            </a:r>
            <a:endParaRPr lang="en-US" sz="2000" b="1" dirty="0"/>
          </a:p>
        </p:txBody>
      </p:sp>
      <p:sp>
        <p:nvSpPr>
          <p:cNvPr id="32" name="TextBox 31"/>
          <p:cNvSpPr txBox="1"/>
          <p:nvPr/>
        </p:nvSpPr>
        <p:spPr>
          <a:xfrm>
            <a:off x="5257800" y="5334000"/>
            <a:ext cx="1892121" cy="400110"/>
          </a:xfrm>
          <a:prstGeom prst="rect">
            <a:avLst/>
          </a:prstGeom>
          <a:noFill/>
        </p:spPr>
        <p:txBody>
          <a:bodyPr wrap="none" rtlCol="0">
            <a:spAutoFit/>
          </a:bodyPr>
          <a:lstStyle/>
          <a:p>
            <a:r>
              <a:rPr lang="en-US" sz="2000" b="1" dirty="0" err="1" smtClean="0"/>
              <a:t>Ven</a:t>
            </a:r>
            <a:r>
              <a:rPr lang="en-US" sz="2000" b="1" dirty="0" smtClean="0"/>
              <a:t> a </a:t>
            </a:r>
            <a:r>
              <a:rPr lang="en-US" sz="2000" b="1" dirty="0" err="1" smtClean="0"/>
              <a:t>las</a:t>
            </a:r>
            <a:r>
              <a:rPr lang="en-US" sz="2000" b="1" dirty="0" smtClean="0"/>
              <a:t> </a:t>
            </a:r>
            <a:r>
              <a:rPr lang="en-US" sz="2000" b="1" dirty="0" err="1" smtClean="0"/>
              <a:t>tres</a:t>
            </a:r>
            <a:r>
              <a:rPr lang="en-US" sz="2000" b="1" dirty="0" smtClean="0"/>
              <a:t>.</a:t>
            </a:r>
            <a:endParaRPr lang="en-US" sz="2000" b="1" dirty="0"/>
          </a:p>
        </p:txBody>
      </p:sp>
      <p:sp>
        <p:nvSpPr>
          <p:cNvPr id="33" name="TextBox 32"/>
          <p:cNvSpPr txBox="1"/>
          <p:nvPr/>
        </p:nvSpPr>
        <p:spPr>
          <a:xfrm>
            <a:off x="5334000" y="6248400"/>
            <a:ext cx="1410964" cy="400110"/>
          </a:xfrm>
          <a:prstGeom prst="rect">
            <a:avLst/>
          </a:prstGeom>
          <a:noFill/>
        </p:spPr>
        <p:txBody>
          <a:bodyPr wrap="none" rtlCol="0">
            <a:spAutoFit/>
          </a:bodyPr>
          <a:lstStyle/>
          <a:p>
            <a:r>
              <a:rPr lang="en-US" sz="2000" b="1" dirty="0" err="1" smtClean="0"/>
              <a:t>Sé</a:t>
            </a:r>
            <a:r>
              <a:rPr lang="en-US" sz="2000" b="1" dirty="0" smtClean="0"/>
              <a:t> </a:t>
            </a:r>
            <a:r>
              <a:rPr lang="en-US" sz="2000" b="1" dirty="0" err="1" smtClean="0"/>
              <a:t>bueno</a:t>
            </a:r>
            <a:r>
              <a:rPr lang="en-US" sz="2000" b="1" dirty="0" smtClean="0"/>
              <a:t>.</a:t>
            </a:r>
            <a:endParaRPr lang="en-US" sz="2000"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linds(horizont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linds(horizontal)">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linds(horizontal)">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s-ES_tradnl" dirty="0" smtClean="0"/>
              <a:t>Mandatos negativos ‘tú’</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8229600" cy="1143000"/>
          </a:xfrm>
        </p:spPr>
        <p:txBody>
          <a:bodyPr/>
          <a:lstStyle/>
          <a:p>
            <a:pPr eaLnBrk="1" hangingPunct="1"/>
            <a:r>
              <a:rPr lang="es-ES_tradnl" sz="5400" dirty="0" err="1" smtClean="0">
                <a:solidFill>
                  <a:schemeClr val="bg1"/>
                </a:solidFill>
              </a:rPr>
              <a:t>Negative</a:t>
            </a:r>
            <a:r>
              <a:rPr lang="es-ES_tradnl" sz="5400" dirty="0" smtClean="0">
                <a:solidFill>
                  <a:schemeClr val="bg1"/>
                </a:solidFill>
              </a:rPr>
              <a:t> ‘t</a:t>
            </a:r>
            <a:r>
              <a:rPr lang="en-US" sz="5400" dirty="0" smtClean="0">
                <a:solidFill>
                  <a:schemeClr val="bg1"/>
                </a:solidFill>
                <a:cs typeface="Arial" pitchFamily="34" charset="0"/>
              </a:rPr>
              <a:t>ú</a:t>
            </a:r>
            <a:r>
              <a:rPr lang="es-ES_tradnl" sz="5400" dirty="0" smtClean="0">
                <a:solidFill>
                  <a:schemeClr val="bg1"/>
                </a:solidFill>
              </a:rPr>
              <a:t>’ </a:t>
            </a:r>
            <a:r>
              <a:rPr lang="es-ES_tradnl" sz="5400" dirty="0" err="1" smtClean="0">
                <a:solidFill>
                  <a:schemeClr val="bg1"/>
                </a:solidFill>
              </a:rPr>
              <a:t>commands</a:t>
            </a:r>
            <a:endParaRPr lang="es-ES_tradnl" sz="5400" dirty="0" smtClean="0">
              <a:solidFill>
                <a:schemeClr val="bg1"/>
              </a:solidFill>
            </a:endParaRPr>
          </a:p>
        </p:txBody>
      </p:sp>
      <p:sp>
        <p:nvSpPr>
          <p:cNvPr id="12291" name="Rectangle 3"/>
          <p:cNvSpPr>
            <a:spLocks noGrp="1" noChangeArrowheads="1"/>
          </p:cNvSpPr>
          <p:nvPr>
            <p:ph type="body" idx="1"/>
          </p:nvPr>
        </p:nvSpPr>
        <p:spPr/>
        <p:txBody>
          <a:bodyPr/>
          <a:lstStyle/>
          <a:p>
            <a:pPr eaLnBrk="1" hangingPunct="1"/>
            <a:r>
              <a:rPr lang="en-US" b="1" dirty="0" smtClean="0"/>
              <a:t>Form by determining the “</a:t>
            </a:r>
            <a:r>
              <a:rPr lang="en-US" b="1" dirty="0" err="1" smtClean="0"/>
              <a:t>yo</a:t>
            </a:r>
            <a:r>
              <a:rPr lang="en-US" b="1" dirty="0" smtClean="0"/>
              <a:t>” form of the verb.  Take off the “o” and add the opposite ending.</a:t>
            </a:r>
          </a:p>
          <a:p>
            <a:pPr marL="914400" lvl="2" indent="0" eaLnBrk="1" hangingPunct="1">
              <a:buNone/>
            </a:pPr>
            <a:r>
              <a:rPr lang="en-US" sz="3600" b="1" dirty="0" smtClean="0"/>
              <a:t>-</a:t>
            </a:r>
            <a:r>
              <a:rPr lang="en-US" sz="3600" b="1" dirty="0" err="1" smtClean="0"/>
              <a:t>ar</a:t>
            </a:r>
            <a:r>
              <a:rPr lang="en-US" sz="3600" b="1" dirty="0" smtClean="0"/>
              <a:t> = -e,    -</a:t>
            </a:r>
            <a:r>
              <a:rPr lang="en-US" sz="3600" b="1" dirty="0" err="1" smtClean="0"/>
              <a:t>er</a:t>
            </a:r>
            <a:r>
              <a:rPr lang="en-US" sz="3600" b="1" dirty="0" smtClean="0"/>
              <a:t>, -</a:t>
            </a:r>
            <a:r>
              <a:rPr lang="en-US" sz="3600" b="1" dirty="0" err="1" smtClean="0"/>
              <a:t>ir</a:t>
            </a:r>
            <a:r>
              <a:rPr lang="en-US" sz="3600" b="1" dirty="0" smtClean="0"/>
              <a:t> = -a</a:t>
            </a:r>
            <a:endParaRPr lang="es-ES_tradnl" sz="3600" b="1" dirty="0" smtClean="0"/>
          </a:p>
          <a:p>
            <a:pPr eaLnBrk="1" hangingPunct="1">
              <a:buFontTx/>
              <a:buNone/>
            </a:pPr>
            <a:r>
              <a:rPr lang="es-ES_tradnl" b="1" dirty="0" smtClean="0"/>
              <a:t>		decir = no </a:t>
            </a:r>
            <a:r>
              <a:rPr lang="es-ES_tradnl" b="1" dirty="0" err="1" smtClean="0"/>
              <a:t>dig</a:t>
            </a:r>
            <a:endParaRPr lang="es-ES_tradnl" b="1" dirty="0" smtClean="0"/>
          </a:p>
          <a:p>
            <a:pPr eaLnBrk="1" hangingPunct="1">
              <a:buFontTx/>
              <a:buNone/>
            </a:pPr>
            <a:r>
              <a:rPr lang="es-ES_tradnl" b="1" i="1" dirty="0"/>
              <a:t>	</a:t>
            </a:r>
            <a:r>
              <a:rPr lang="es-ES_tradnl" b="1" i="1" dirty="0" smtClean="0"/>
              <a:t>	</a:t>
            </a:r>
            <a:r>
              <a:rPr lang="es-ES_tradnl" b="1" dirty="0" smtClean="0"/>
              <a:t>hablar = </a:t>
            </a:r>
            <a:r>
              <a:rPr lang="es-ES_tradnl" b="1" dirty="0"/>
              <a:t>no </a:t>
            </a:r>
            <a:r>
              <a:rPr lang="es-ES_tradnl" b="1" dirty="0" err="1" smtClean="0"/>
              <a:t>habl</a:t>
            </a:r>
            <a:endParaRPr lang="es-ES_tradnl" b="1" dirty="0"/>
          </a:p>
        </p:txBody>
      </p:sp>
      <p:sp>
        <p:nvSpPr>
          <p:cNvPr id="2" name="TextBox 1"/>
          <p:cNvSpPr txBox="1"/>
          <p:nvPr/>
        </p:nvSpPr>
        <p:spPr>
          <a:xfrm>
            <a:off x="4038600" y="3810000"/>
            <a:ext cx="435336" cy="584776"/>
          </a:xfrm>
          <a:prstGeom prst="rect">
            <a:avLst/>
          </a:prstGeom>
          <a:noFill/>
        </p:spPr>
        <p:txBody>
          <a:bodyPr wrap="none" rtlCol="0">
            <a:spAutoFit/>
          </a:bodyPr>
          <a:lstStyle/>
          <a:p>
            <a:r>
              <a:rPr lang="en-US" sz="3200" b="1" dirty="0" smtClean="0"/>
              <a:t>o</a:t>
            </a:r>
            <a:endParaRPr lang="en-US" sz="3200" b="1" dirty="0"/>
          </a:p>
        </p:txBody>
      </p:sp>
      <p:sp>
        <p:nvSpPr>
          <p:cNvPr id="5" name="TextBox 4"/>
          <p:cNvSpPr txBox="1"/>
          <p:nvPr/>
        </p:nvSpPr>
        <p:spPr>
          <a:xfrm>
            <a:off x="4114800" y="3810000"/>
            <a:ext cx="641121" cy="584776"/>
          </a:xfrm>
          <a:prstGeom prst="rect">
            <a:avLst/>
          </a:prstGeom>
          <a:noFill/>
        </p:spPr>
        <p:txBody>
          <a:bodyPr wrap="none" rtlCol="0">
            <a:spAutoFit/>
          </a:bodyPr>
          <a:lstStyle/>
          <a:p>
            <a:r>
              <a:rPr lang="en-US" sz="3200" b="1" dirty="0" smtClean="0">
                <a:solidFill>
                  <a:srgbClr val="FF0000"/>
                </a:solidFill>
              </a:rPr>
              <a:t>as</a:t>
            </a:r>
            <a:endParaRPr lang="en-US" sz="3200" b="1" dirty="0">
              <a:solidFill>
                <a:srgbClr val="FF0000"/>
              </a:solidFill>
            </a:endParaRPr>
          </a:p>
        </p:txBody>
      </p:sp>
      <p:sp>
        <p:nvSpPr>
          <p:cNvPr id="3" name="TextBox 2"/>
          <p:cNvSpPr txBox="1"/>
          <p:nvPr/>
        </p:nvSpPr>
        <p:spPr>
          <a:xfrm>
            <a:off x="4572000" y="4343400"/>
            <a:ext cx="304800" cy="584776"/>
          </a:xfrm>
          <a:prstGeom prst="rect">
            <a:avLst/>
          </a:prstGeom>
          <a:noFill/>
        </p:spPr>
        <p:txBody>
          <a:bodyPr wrap="square" rtlCol="0">
            <a:spAutoFit/>
          </a:bodyPr>
          <a:lstStyle/>
          <a:p>
            <a:r>
              <a:rPr lang="en-US" sz="3200" b="1" dirty="0" smtClean="0"/>
              <a:t>o</a:t>
            </a:r>
            <a:endParaRPr lang="en-US" sz="3200" b="1" dirty="0"/>
          </a:p>
        </p:txBody>
      </p:sp>
      <p:sp>
        <p:nvSpPr>
          <p:cNvPr id="8" name="TextBox 7"/>
          <p:cNvSpPr txBox="1"/>
          <p:nvPr/>
        </p:nvSpPr>
        <p:spPr>
          <a:xfrm>
            <a:off x="4572000" y="4343400"/>
            <a:ext cx="685800" cy="584776"/>
          </a:xfrm>
          <a:prstGeom prst="rect">
            <a:avLst/>
          </a:prstGeom>
          <a:noFill/>
        </p:spPr>
        <p:txBody>
          <a:bodyPr wrap="square" rtlCol="0">
            <a:spAutoFit/>
          </a:bodyPr>
          <a:lstStyle/>
          <a:p>
            <a:pPr algn="just"/>
            <a:r>
              <a:rPr lang="en-US" sz="3200" b="1" dirty="0" err="1" smtClean="0">
                <a:solidFill>
                  <a:srgbClr val="FF0000"/>
                </a:solidFill>
              </a:rPr>
              <a:t>es</a:t>
            </a:r>
            <a:endParaRPr lang="en-US" sz="3200" b="1" dirty="0">
              <a:solidFill>
                <a:srgbClr val="FF0000"/>
              </a:solidFill>
            </a:endParaRPr>
          </a:p>
        </p:txBody>
      </p:sp>
    </p:spTree>
    <p:extLst>
      <p:ext uri="{BB962C8B-B14F-4D97-AF65-F5344CB8AC3E}">
        <p14:creationId xmlns:p14="http://schemas.microsoft.com/office/powerpoint/2010/main" val="41669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
                                        <p:tgtEl>
                                          <p:spTgt spid="5">
                                            <p:txEl>
                                              <p:pRg st="0" end="0"/>
                                            </p:txEl>
                                          </p:spTgt>
                                        </p:tgtEl>
                                      </p:cBhvr>
                                    </p:animEffect>
                                    <p:anim calcmode="lin" valueType="num">
                                      <p:cBhvr>
                                        <p:cTn id="1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ppt_x"/>
                                          </p:val>
                                        </p:tav>
                                      </p:tavLst>
                                    </p:anim>
                                    <p:anim calcmode="lin" valueType="num">
                                      <p:cBhvr additive="base">
                                        <p:cTn id="22" dur="500"/>
                                        <p:tgtEl>
                                          <p:spTgt spid="5"/>
                                        </p:tgtEl>
                                        <p:attrNameLst>
                                          <p:attrName>ppt_y</p:attrName>
                                        </p:attrNameLst>
                                      </p:cBhvr>
                                      <p:tavLst>
                                        <p:tav tm="0">
                                          <p:val>
                                            <p:strVal val="ppt_y"/>
                                          </p:val>
                                        </p:tav>
                                        <p:tav tm="100000">
                                          <p:val>
                                            <p:strVal val="1+ppt_h/2"/>
                                          </p:val>
                                        </p:tav>
                                      </p:tavLst>
                                    </p:anim>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0" nodeType="clickEffect">
                                  <p:stCondLst>
                                    <p:cond delay="0"/>
                                  </p:stCondLst>
                                  <p:childTnLst>
                                    <p:anim calcmode="lin" valueType="num">
                                      <p:cBhvr additive="base">
                                        <p:cTn id="27" dur="500"/>
                                        <p:tgtEl>
                                          <p:spTgt spid="3"/>
                                        </p:tgtEl>
                                        <p:attrNameLst>
                                          <p:attrName>ppt_x</p:attrName>
                                        </p:attrNameLst>
                                      </p:cBhvr>
                                      <p:tavLst>
                                        <p:tav tm="0">
                                          <p:val>
                                            <p:strVal val="ppt_x"/>
                                          </p:val>
                                        </p:tav>
                                        <p:tav tm="100000">
                                          <p:val>
                                            <p:strVal val="ppt_x"/>
                                          </p:val>
                                        </p:tav>
                                      </p:tavLst>
                                    </p:anim>
                                    <p:anim calcmode="lin" valueType="num">
                                      <p:cBhvr additive="base">
                                        <p:cTn id="28" dur="500"/>
                                        <p:tgtEl>
                                          <p:spTgt spid="3"/>
                                        </p:tgtEl>
                                        <p:attrNameLst>
                                          <p:attrName>ppt_y</p:attrName>
                                        </p:attrNameLst>
                                      </p:cBhvr>
                                      <p:tavLst>
                                        <p:tav tm="0">
                                          <p:val>
                                            <p:strVal val="ppt_y"/>
                                          </p:val>
                                        </p:tav>
                                        <p:tav tm="100000">
                                          <p:val>
                                            <p:strVal val="1+ppt_h/2"/>
                                          </p:val>
                                        </p:tav>
                                      </p:tavLst>
                                    </p:anim>
                                    <p:set>
                                      <p:cBhvr>
                                        <p:cTn id="29" dur="1" fill="hold">
                                          <p:stCondLst>
                                            <p:cond delay="4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
                                        <p:tgtEl>
                                          <p:spTgt spid="8"/>
                                        </p:tgtEl>
                                      </p:cBhvr>
                                    </p:animEffect>
                                    <p:anim calcmode="lin" valueType="num">
                                      <p:cBhvr>
                                        <p:cTn id="35" dur="400" fill="hold"/>
                                        <p:tgtEl>
                                          <p:spTgt spid="8"/>
                                        </p:tgtEl>
                                        <p:attrNameLst>
                                          <p:attrName>ppt_x</p:attrName>
                                        </p:attrNameLst>
                                      </p:cBhvr>
                                      <p:tavLst>
                                        <p:tav tm="0">
                                          <p:val>
                                            <p:strVal val="#ppt_x"/>
                                          </p:val>
                                        </p:tav>
                                        <p:tav tm="100000">
                                          <p:val>
                                            <p:strVal val="#ppt_x"/>
                                          </p:val>
                                        </p:tav>
                                      </p:tavLst>
                                    </p:anim>
                                    <p:anim calcmode="lin" valueType="num">
                                      <p:cBhvr>
                                        <p:cTn id="36" dur="400" fill="hold"/>
                                        <p:tgtEl>
                                          <p:spTgt spid="8"/>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8229600" cy="1143000"/>
          </a:xfrm>
        </p:spPr>
        <p:txBody>
          <a:bodyPr/>
          <a:lstStyle/>
          <a:p>
            <a:pPr eaLnBrk="1" hangingPunct="1"/>
            <a:r>
              <a:rPr lang="es-ES_tradnl" sz="5400" dirty="0" err="1" smtClean="0">
                <a:solidFill>
                  <a:schemeClr val="bg1"/>
                </a:solidFill>
              </a:rPr>
              <a:t>Negative</a:t>
            </a:r>
            <a:r>
              <a:rPr lang="es-ES_tradnl" sz="5400" dirty="0" smtClean="0">
                <a:solidFill>
                  <a:schemeClr val="bg1"/>
                </a:solidFill>
              </a:rPr>
              <a:t> ‘t</a:t>
            </a:r>
            <a:r>
              <a:rPr lang="en-US" sz="5400" dirty="0" smtClean="0">
                <a:solidFill>
                  <a:schemeClr val="bg1"/>
                </a:solidFill>
                <a:cs typeface="Arial" pitchFamily="34" charset="0"/>
              </a:rPr>
              <a:t>ú</a:t>
            </a:r>
            <a:r>
              <a:rPr lang="es-ES_tradnl" sz="5400" dirty="0" smtClean="0">
                <a:solidFill>
                  <a:schemeClr val="bg1"/>
                </a:solidFill>
              </a:rPr>
              <a:t>’ </a:t>
            </a:r>
            <a:r>
              <a:rPr lang="es-ES_tradnl" sz="5400" dirty="0" err="1" smtClean="0">
                <a:solidFill>
                  <a:schemeClr val="bg1"/>
                </a:solidFill>
              </a:rPr>
              <a:t>commands</a:t>
            </a:r>
            <a:endParaRPr lang="es-ES_tradnl" sz="5400" dirty="0" smtClean="0">
              <a:solidFill>
                <a:schemeClr val="bg1"/>
              </a:solidFill>
            </a:endParaRPr>
          </a:p>
        </p:txBody>
      </p:sp>
      <p:sp>
        <p:nvSpPr>
          <p:cNvPr id="12291" name="Rectangle 3"/>
          <p:cNvSpPr>
            <a:spLocks noGrp="1" noChangeArrowheads="1"/>
          </p:cNvSpPr>
          <p:nvPr>
            <p:ph type="body" idx="1"/>
          </p:nvPr>
        </p:nvSpPr>
        <p:spPr/>
        <p:txBody>
          <a:bodyPr/>
          <a:lstStyle/>
          <a:p>
            <a:pPr eaLnBrk="1" hangingPunct="1">
              <a:buFontTx/>
              <a:buNone/>
            </a:pPr>
            <a:r>
              <a:rPr lang="es-ES_tradnl" b="1" dirty="0" smtClean="0"/>
              <a:t>		</a:t>
            </a:r>
            <a:r>
              <a:rPr lang="es-ES_tradnl" b="1" dirty="0" smtClean="0">
                <a:solidFill>
                  <a:srgbClr val="FF0000"/>
                </a:solidFill>
              </a:rPr>
              <a:t>No</a:t>
            </a:r>
            <a:r>
              <a:rPr lang="es-ES_tradnl" b="1" dirty="0" smtClean="0"/>
              <a:t> habl</a:t>
            </a:r>
            <a:r>
              <a:rPr lang="es-ES_tradnl" b="1" dirty="0" smtClean="0">
                <a:solidFill>
                  <a:srgbClr val="FF0000"/>
                </a:solidFill>
              </a:rPr>
              <a:t>es</a:t>
            </a:r>
            <a:r>
              <a:rPr lang="es-ES_tradnl" b="1" dirty="0" smtClean="0"/>
              <a:t> en voz alta.</a:t>
            </a:r>
          </a:p>
          <a:p>
            <a:pPr eaLnBrk="1" hangingPunct="1">
              <a:buFontTx/>
              <a:buNone/>
            </a:pPr>
            <a:r>
              <a:rPr lang="es-ES_tradnl" dirty="0" smtClean="0"/>
              <a:t>		</a:t>
            </a:r>
            <a:r>
              <a:rPr lang="es-ES_tradnl" i="1" dirty="0" err="1" smtClean="0"/>
              <a:t>Don’t</a:t>
            </a:r>
            <a:r>
              <a:rPr lang="es-ES_tradnl" i="1" dirty="0" smtClean="0"/>
              <a:t> </a:t>
            </a:r>
            <a:r>
              <a:rPr lang="es-ES_tradnl" i="1" dirty="0" err="1" smtClean="0"/>
              <a:t>speak</a:t>
            </a:r>
            <a:r>
              <a:rPr lang="es-ES_tradnl" i="1" dirty="0" smtClean="0"/>
              <a:t> </a:t>
            </a:r>
            <a:r>
              <a:rPr lang="es-ES_tradnl" i="1" dirty="0" err="1" smtClean="0"/>
              <a:t>loudly</a:t>
            </a:r>
            <a:r>
              <a:rPr lang="es-ES_tradnl" i="1" dirty="0" smtClean="0"/>
              <a:t>.</a:t>
            </a:r>
          </a:p>
          <a:p>
            <a:pPr eaLnBrk="1" hangingPunct="1">
              <a:buFontTx/>
              <a:buNone/>
            </a:pPr>
            <a:endParaRPr lang="es-ES_tradnl" dirty="0" smtClean="0"/>
          </a:p>
          <a:p>
            <a:pPr eaLnBrk="1" hangingPunct="1">
              <a:buFontTx/>
              <a:buNone/>
            </a:pPr>
            <a:r>
              <a:rPr lang="es-ES_tradnl" dirty="0" smtClean="0"/>
              <a:t>		</a:t>
            </a:r>
            <a:r>
              <a:rPr lang="es-ES_tradnl" b="1" dirty="0" smtClean="0">
                <a:solidFill>
                  <a:srgbClr val="FF0000"/>
                </a:solidFill>
              </a:rPr>
              <a:t>No</a:t>
            </a:r>
            <a:r>
              <a:rPr lang="es-ES_tradnl" b="1" dirty="0" smtClean="0"/>
              <a:t> me </a:t>
            </a:r>
            <a:r>
              <a:rPr lang="es-ES_tradnl" b="1" dirty="0" smtClean="0">
                <a:solidFill>
                  <a:srgbClr val="FF0000"/>
                </a:solidFill>
              </a:rPr>
              <a:t>digas</a:t>
            </a:r>
            <a:r>
              <a:rPr lang="es-ES_tradnl" b="1" dirty="0" smtClean="0"/>
              <a:t> mentiras.</a:t>
            </a:r>
          </a:p>
          <a:p>
            <a:pPr eaLnBrk="1" hangingPunct="1">
              <a:buFontTx/>
              <a:buNone/>
            </a:pPr>
            <a:r>
              <a:rPr lang="es-ES_tradnl" dirty="0" smtClean="0"/>
              <a:t>		</a:t>
            </a:r>
            <a:r>
              <a:rPr lang="es-ES_tradnl" i="1" dirty="0" err="1" smtClean="0"/>
              <a:t>Don’t</a:t>
            </a:r>
            <a:r>
              <a:rPr lang="es-ES_tradnl" i="1" dirty="0" smtClean="0"/>
              <a:t> </a:t>
            </a:r>
            <a:r>
              <a:rPr lang="es-ES_tradnl" i="1" dirty="0" err="1" smtClean="0"/>
              <a:t>tell</a:t>
            </a:r>
            <a:r>
              <a:rPr lang="es-ES_tradnl" i="1" dirty="0" smtClean="0"/>
              <a:t> me </a:t>
            </a:r>
            <a:r>
              <a:rPr lang="es-ES_tradnl" i="1" dirty="0" err="1" smtClean="0"/>
              <a:t>lies</a:t>
            </a:r>
            <a:r>
              <a:rPr lang="es-ES_tradnl" i="1" dirty="0" smtClean="0"/>
              <a: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762000"/>
          </a:xfrm>
        </p:spPr>
        <p:txBody>
          <a:bodyPr/>
          <a:lstStyle/>
          <a:p>
            <a:pPr algn="l" eaLnBrk="1" hangingPunct="1"/>
            <a:r>
              <a:rPr lang="es-ES_tradnl" dirty="0" smtClean="0"/>
              <a:t>Di el mandato negativo “tú”.</a:t>
            </a:r>
          </a:p>
        </p:txBody>
      </p:sp>
      <p:grpSp>
        <p:nvGrpSpPr>
          <p:cNvPr id="3" name="Group 20"/>
          <p:cNvGrpSpPr>
            <a:grpSpLocks/>
          </p:cNvGrpSpPr>
          <p:nvPr/>
        </p:nvGrpSpPr>
        <p:grpSpPr bwMode="auto">
          <a:xfrm>
            <a:off x="2819400" y="685800"/>
            <a:ext cx="2495550" cy="2728913"/>
            <a:chOff x="1776" y="576"/>
            <a:chExt cx="1572" cy="1719"/>
          </a:xfrm>
        </p:grpSpPr>
        <p:pic>
          <p:nvPicPr>
            <p:cNvPr id="9233" name="Picture 5" descr="LH01773A"/>
            <p:cNvPicPr>
              <a:picLocks noChangeAspect="1" noChangeArrowheads="1"/>
            </p:cNvPicPr>
            <p:nvPr/>
          </p:nvPicPr>
          <p:blipFill>
            <a:blip r:embed="rId3" cstate="print"/>
            <a:srcRect r="23656" b="1019"/>
            <a:stretch>
              <a:fillRect/>
            </a:stretch>
          </p:blipFill>
          <p:spPr bwMode="auto">
            <a:xfrm>
              <a:off x="1776" y="576"/>
              <a:ext cx="1572" cy="1607"/>
            </a:xfrm>
            <a:prstGeom prst="rect">
              <a:avLst/>
            </a:prstGeom>
            <a:noFill/>
            <a:ln w="9525">
              <a:noFill/>
              <a:miter lim="800000"/>
              <a:headEnd/>
              <a:tailEnd/>
            </a:ln>
          </p:spPr>
        </p:pic>
        <p:sp>
          <p:nvSpPr>
            <p:cNvPr id="9234" name="Text Box 14"/>
            <p:cNvSpPr txBox="1">
              <a:spLocks noChangeArrowheads="1"/>
            </p:cNvSpPr>
            <p:nvPr/>
          </p:nvSpPr>
          <p:spPr bwMode="auto">
            <a:xfrm>
              <a:off x="1968" y="1968"/>
              <a:ext cx="343" cy="327"/>
            </a:xfrm>
            <a:prstGeom prst="rect">
              <a:avLst/>
            </a:prstGeom>
            <a:noFill/>
            <a:ln w="9525">
              <a:noFill/>
              <a:miter lim="800000"/>
              <a:headEnd/>
              <a:tailEnd/>
            </a:ln>
          </p:spPr>
          <p:txBody>
            <a:bodyPr wrap="none">
              <a:spAutoFit/>
            </a:bodyPr>
            <a:lstStyle/>
            <a:p>
              <a:r>
                <a:rPr lang="es-ES_tradnl" sz="2800" b="1" dirty="0"/>
                <a:t>2.</a:t>
              </a:r>
              <a:r>
                <a:rPr lang="es-ES_tradnl" dirty="0"/>
                <a:t> </a:t>
              </a:r>
            </a:p>
          </p:txBody>
        </p:sp>
      </p:grpSp>
      <p:grpSp>
        <p:nvGrpSpPr>
          <p:cNvPr id="5" name="Group 22"/>
          <p:cNvGrpSpPr>
            <a:grpSpLocks/>
          </p:cNvGrpSpPr>
          <p:nvPr/>
        </p:nvGrpSpPr>
        <p:grpSpPr bwMode="auto">
          <a:xfrm>
            <a:off x="228600" y="4114800"/>
            <a:ext cx="1843088" cy="2347913"/>
            <a:chOff x="144" y="2592"/>
            <a:chExt cx="1161" cy="1479"/>
          </a:xfrm>
        </p:grpSpPr>
        <p:pic>
          <p:nvPicPr>
            <p:cNvPr id="9229" name="Picture 8" descr="PE24804"/>
            <p:cNvPicPr>
              <a:picLocks noChangeAspect="1" noChangeArrowheads="1"/>
            </p:cNvPicPr>
            <p:nvPr/>
          </p:nvPicPr>
          <p:blipFill>
            <a:blip r:embed="rId4" cstate="print"/>
            <a:srcRect/>
            <a:stretch>
              <a:fillRect/>
            </a:stretch>
          </p:blipFill>
          <p:spPr bwMode="auto">
            <a:xfrm>
              <a:off x="480" y="2592"/>
              <a:ext cx="825" cy="1146"/>
            </a:xfrm>
            <a:prstGeom prst="rect">
              <a:avLst/>
            </a:prstGeom>
            <a:noFill/>
            <a:ln w="9525">
              <a:noFill/>
              <a:miter lim="800000"/>
              <a:headEnd/>
              <a:tailEnd/>
            </a:ln>
          </p:spPr>
        </p:pic>
        <p:sp>
          <p:nvSpPr>
            <p:cNvPr id="9230" name="Text Box 16"/>
            <p:cNvSpPr txBox="1">
              <a:spLocks noChangeArrowheads="1"/>
            </p:cNvSpPr>
            <p:nvPr/>
          </p:nvSpPr>
          <p:spPr bwMode="auto">
            <a:xfrm>
              <a:off x="144" y="3744"/>
              <a:ext cx="343" cy="327"/>
            </a:xfrm>
            <a:prstGeom prst="rect">
              <a:avLst/>
            </a:prstGeom>
            <a:noFill/>
            <a:ln w="9525">
              <a:noFill/>
              <a:miter lim="800000"/>
              <a:headEnd/>
              <a:tailEnd/>
            </a:ln>
          </p:spPr>
          <p:txBody>
            <a:bodyPr wrap="none">
              <a:spAutoFit/>
            </a:bodyPr>
            <a:lstStyle/>
            <a:p>
              <a:r>
                <a:rPr lang="es-ES_tradnl" sz="2800" b="1"/>
                <a:t>4.</a:t>
              </a:r>
              <a:r>
                <a:rPr lang="es-ES_tradnl"/>
                <a:t> </a:t>
              </a:r>
            </a:p>
          </p:txBody>
        </p:sp>
      </p:grpSp>
      <p:sp>
        <p:nvSpPr>
          <p:cNvPr id="9228" name="Text Box 17"/>
          <p:cNvSpPr txBox="1">
            <a:spLocks noChangeArrowheads="1"/>
          </p:cNvSpPr>
          <p:nvPr/>
        </p:nvSpPr>
        <p:spPr bwMode="auto">
          <a:xfrm>
            <a:off x="2362200" y="6172200"/>
            <a:ext cx="544513" cy="519113"/>
          </a:xfrm>
          <a:prstGeom prst="rect">
            <a:avLst/>
          </a:prstGeom>
          <a:noFill/>
          <a:ln w="9525">
            <a:noFill/>
            <a:miter lim="800000"/>
            <a:headEnd/>
            <a:tailEnd/>
          </a:ln>
        </p:spPr>
        <p:txBody>
          <a:bodyPr wrap="none">
            <a:spAutoFit/>
          </a:bodyPr>
          <a:lstStyle/>
          <a:p>
            <a:r>
              <a:rPr lang="es-ES_tradnl" sz="2800" b="1"/>
              <a:t>5.</a:t>
            </a:r>
            <a:r>
              <a:rPr lang="es-ES_tradnl"/>
              <a:t> </a:t>
            </a:r>
          </a:p>
        </p:txBody>
      </p:sp>
      <p:grpSp>
        <p:nvGrpSpPr>
          <p:cNvPr id="31" name="Group 30"/>
          <p:cNvGrpSpPr/>
          <p:nvPr/>
        </p:nvGrpSpPr>
        <p:grpSpPr>
          <a:xfrm>
            <a:off x="6477000" y="762000"/>
            <a:ext cx="2065774" cy="2576513"/>
            <a:chOff x="6477000" y="762000"/>
            <a:chExt cx="2065774" cy="2576513"/>
          </a:xfrm>
        </p:grpSpPr>
        <p:pic>
          <p:nvPicPr>
            <p:cNvPr id="21" name="Picture 18" descr="C:\Program Files\Microsoft Office\Clipart\standard\stddir4\pe02251_.wmf"/>
            <p:cNvPicPr>
              <a:picLocks noChangeAspect="1" noChangeArrowheads="1"/>
            </p:cNvPicPr>
            <p:nvPr/>
          </p:nvPicPr>
          <p:blipFill>
            <a:blip r:embed="rId5" cstate="print"/>
            <a:srcRect/>
            <a:stretch>
              <a:fillRect/>
            </a:stretch>
          </p:blipFill>
          <p:spPr bwMode="auto">
            <a:xfrm>
              <a:off x="6553200" y="762000"/>
              <a:ext cx="1989574" cy="2438400"/>
            </a:xfrm>
            <a:prstGeom prst="rect">
              <a:avLst/>
            </a:prstGeom>
            <a:noFill/>
          </p:spPr>
        </p:pic>
        <p:sp>
          <p:nvSpPr>
            <p:cNvPr id="22" name="Text Box 14"/>
            <p:cNvSpPr txBox="1">
              <a:spLocks noChangeArrowheads="1"/>
            </p:cNvSpPr>
            <p:nvPr/>
          </p:nvSpPr>
          <p:spPr bwMode="auto">
            <a:xfrm>
              <a:off x="6477000" y="2819400"/>
              <a:ext cx="544513" cy="519113"/>
            </a:xfrm>
            <a:prstGeom prst="rect">
              <a:avLst/>
            </a:prstGeom>
            <a:noFill/>
            <a:ln w="9525">
              <a:noFill/>
              <a:miter lim="800000"/>
              <a:headEnd/>
              <a:tailEnd/>
            </a:ln>
          </p:spPr>
          <p:txBody>
            <a:bodyPr wrap="none">
              <a:spAutoFit/>
            </a:bodyPr>
            <a:lstStyle/>
            <a:p>
              <a:r>
                <a:rPr lang="es-ES_tradnl" sz="2800" b="1" dirty="0" smtClean="0"/>
                <a:t>3.</a:t>
              </a:r>
              <a:r>
                <a:rPr lang="es-ES_tradnl" dirty="0" smtClean="0"/>
                <a:t> </a:t>
              </a:r>
              <a:endParaRPr lang="es-ES_tradnl" dirty="0"/>
            </a:p>
          </p:txBody>
        </p:sp>
      </p:grpSp>
      <p:sp>
        <p:nvSpPr>
          <p:cNvPr id="24" name="TextBox 23"/>
          <p:cNvSpPr txBox="1"/>
          <p:nvPr/>
        </p:nvSpPr>
        <p:spPr>
          <a:xfrm>
            <a:off x="228600" y="3276600"/>
            <a:ext cx="2479590" cy="400110"/>
          </a:xfrm>
          <a:prstGeom prst="rect">
            <a:avLst/>
          </a:prstGeom>
          <a:noFill/>
        </p:spPr>
        <p:txBody>
          <a:bodyPr wrap="none" rtlCol="0">
            <a:spAutoFit/>
          </a:bodyPr>
          <a:lstStyle/>
          <a:p>
            <a:r>
              <a:rPr lang="en-US" sz="2000" b="1" dirty="0" smtClean="0"/>
              <a:t>No </a:t>
            </a:r>
            <a:r>
              <a:rPr lang="en-US" sz="2000" b="1" dirty="0" err="1" smtClean="0"/>
              <a:t>barras</a:t>
            </a:r>
            <a:r>
              <a:rPr lang="en-US" sz="2000" b="1" dirty="0" smtClean="0"/>
              <a:t> el </a:t>
            </a:r>
            <a:r>
              <a:rPr lang="en-US" sz="2000" b="1" dirty="0" err="1" smtClean="0"/>
              <a:t>suelo</a:t>
            </a:r>
            <a:r>
              <a:rPr lang="en-US" sz="2000" b="1" dirty="0" smtClean="0"/>
              <a:t>.</a:t>
            </a:r>
            <a:endParaRPr lang="en-US" sz="2000" b="1" dirty="0"/>
          </a:p>
        </p:txBody>
      </p:sp>
      <p:sp>
        <p:nvSpPr>
          <p:cNvPr id="25" name="TextBox 24"/>
          <p:cNvSpPr txBox="1"/>
          <p:nvPr/>
        </p:nvSpPr>
        <p:spPr>
          <a:xfrm>
            <a:off x="3048000" y="3352800"/>
            <a:ext cx="3064185" cy="400110"/>
          </a:xfrm>
          <a:prstGeom prst="rect">
            <a:avLst/>
          </a:prstGeom>
          <a:noFill/>
        </p:spPr>
        <p:txBody>
          <a:bodyPr wrap="none" rtlCol="0">
            <a:spAutoFit/>
          </a:bodyPr>
          <a:lstStyle/>
          <a:p>
            <a:r>
              <a:rPr lang="en-US" sz="2000" b="1" dirty="0" smtClean="0"/>
              <a:t>No </a:t>
            </a:r>
            <a:r>
              <a:rPr lang="en-US" sz="2000" b="1" dirty="0" err="1" smtClean="0"/>
              <a:t>pases</a:t>
            </a:r>
            <a:r>
              <a:rPr lang="en-US" sz="2000" b="1" dirty="0" smtClean="0"/>
              <a:t> la </a:t>
            </a:r>
            <a:r>
              <a:rPr lang="en-US" sz="2000" b="1" dirty="0" err="1" smtClean="0"/>
              <a:t>aspiradora</a:t>
            </a:r>
            <a:r>
              <a:rPr lang="en-US" sz="2000" b="1" dirty="0" smtClean="0"/>
              <a:t>.</a:t>
            </a:r>
            <a:endParaRPr lang="en-US" sz="2000" b="1" dirty="0"/>
          </a:p>
        </p:txBody>
      </p:sp>
      <p:sp>
        <p:nvSpPr>
          <p:cNvPr id="26" name="TextBox 25"/>
          <p:cNvSpPr txBox="1"/>
          <p:nvPr/>
        </p:nvSpPr>
        <p:spPr>
          <a:xfrm>
            <a:off x="6423383" y="3276600"/>
            <a:ext cx="2322922" cy="400110"/>
          </a:xfrm>
          <a:prstGeom prst="rect">
            <a:avLst/>
          </a:prstGeom>
          <a:noFill/>
        </p:spPr>
        <p:txBody>
          <a:bodyPr wrap="none" rtlCol="0">
            <a:spAutoFit/>
          </a:bodyPr>
          <a:lstStyle/>
          <a:p>
            <a:r>
              <a:rPr lang="en-US" sz="2000" b="1" dirty="0" smtClean="0"/>
              <a:t>No laves el </a:t>
            </a:r>
            <a:r>
              <a:rPr lang="en-US" sz="2000" b="1" dirty="0" err="1" smtClean="0"/>
              <a:t>perro</a:t>
            </a:r>
            <a:r>
              <a:rPr lang="en-US" sz="2000" b="1" dirty="0" smtClean="0"/>
              <a:t>.</a:t>
            </a:r>
            <a:endParaRPr lang="en-US" sz="2000" b="1" dirty="0"/>
          </a:p>
        </p:txBody>
      </p:sp>
      <p:sp>
        <p:nvSpPr>
          <p:cNvPr id="27" name="TextBox 26"/>
          <p:cNvSpPr txBox="1"/>
          <p:nvPr/>
        </p:nvSpPr>
        <p:spPr>
          <a:xfrm>
            <a:off x="0" y="6457890"/>
            <a:ext cx="2750473" cy="400110"/>
          </a:xfrm>
          <a:prstGeom prst="rect">
            <a:avLst/>
          </a:prstGeom>
          <a:noFill/>
        </p:spPr>
        <p:txBody>
          <a:bodyPr wrap="none" rtlCol="0">
            <a:spAutoFit/>
          </a:bodyPr>
          <a:lstStyle/>
          <a:p>
            <a:r>
              <a:rPr lang="en-US" sz="2000" b="1" dirty="0" smtClean="0"/>
              <a:t>No </a:t>
            </a:r>
            <a:r>
              <a:rPr lang="en-US" sz="2000" b="1" dirty="0" err="1" smtClean="0"/>
              <a:t>saques</a:t>
            </a:r>
            <a:r>
              <a:rPr lang="en-US" sz="2000" b="1" dirty="0" smtClean="0"/>
              <a:t> la </a:t>
            </a:r>
            <a:r>
              <a:rPr lang="en-US" sz="2000" b="1" dirty="0" err="1" smtClean="0"/>
              <a:t>basura</a:t>
            </a:r>
            <a:r>
              <a:rPr lang="en-US" sz="2000" b="1" dirty="0" smtClean="0"/>
              <a:t>.</a:t>
            </a:r>
            <a:endParaRPr lang="en-US" sz="2000" b="1" dirty="0"/>
          </a:p>
        </p:txBody>
      </p:sp>
      <p:sp>
        <p:nvSpPr>
          <p:cNvPr id="28" name="TextBox 27"/>
          <p:cNvSpPr txBox="1"/>
          <p:nvPr/>
        </p:nvSpPr>
        <p:spPr>
          <a:xfrm>
            <a:off x="2895600" y="6248400"/>
            <a:ext cx="2679214" cy="400110"/>
          </a:xfrm>
          <a:prstGeom prst="rect">
            <a:avLst/>
          </a:prstGeom>
          <a:noFill/>
        </p:spPr>
        <p:txBody>
          <a:bodyPr wrap="none" rtlCol="0">
            <a:spAutoFit/>
          </a:bodyPr>
          <a:lstStyle/>
          <a:p>
            <a:r>
              <a:rPr lang="en-US" sz="2000" b="1" dirty="0" smtClean="0"/>
              <a:t>No </a:t>
            </a:r>
            <a:r>
              <a:rPr lang="en-US" sz="2000" b="1" dirty="0" err="1" smtClean="0"/>
              <a:t>cortes</a:t>
            </a:r>
            <a:r>
              <a:rPr lang="en-US" sz="2000" b="1" dirty="0" smtClean="0"/>
              <a:t> el </a:t>
            </a:r>
            <a:r>
              <a:rPr lang="en-US" sz="2000" b="1" dirty="0" err="1" smtClean="0"/>
              <a:t>césped</a:t>
            </a:r>
            <a:r>
              <a:rPr lang="en-US" sz="2000" b="1" dirty="0" smtClean="0"/>
              <a:t>.</a:t>
            </a:r>
            <a:endParaRPr lang="en-US" sz="2000" b="1" dirty="0"/>
          </a:p>
        </p:txBody>
      </p:sp>
      <p:sp>
        <p:nvSpPr>
          <p:cNvPr id="29" name="TextBox 28"/>
          <p:cNvSpPr txBox="1"/>
          <p:nvPr/>
        </p:nvSpPr>
        <p:spPr>
          <a:xfrm>
            <a:off x="6553200" y="6172200"/>
            <a:ext cx="1624238" cy="400110"/>
          </a:xfrm>
          <a:prstGeom prst="rect">
            <a:avLst/>
          </a:prstGeom>
          <a:noFill/>
        </p:spPr>
        <p:txBody>
          <a:bodyPr wrap="none" rtlCol="0">
            <a:spAutoFit/>
          </a:bodyPr>
          <a:lstStyle/>
          <a:p>
            <a:r>
              <a:rPr lang="en-US" sz="2000" b="1" dirty="0" smtClean="0"/>
              <a:t>No </a:t>
            </a:r>
            <a:r>
              <a:rPr lang="en-US" sz="2000" b="1" dirty="0" err="1" smtClean="0"/>
              <a:t>cocines</a:t>
            </a:r>
            <a:r>
              <a:rPr lang="en-US" sz="2000" b="1" dirty="0" smtClean="0"/>
              <a:t>.</a:t>
            </a:r>
            <a:endParaRPr lang="en-US" sz="2000" b="1" dirty="0"/>
          </a:p>
        </p:txBody>
      </p:sp>
      <p:grpSp>
        <p:nvGrpSpPr>
          <p:cNvPr id="32" name="Group 31"/>
          <p:cNvGrpSpPr/>
          <p:nvPr/>
        </p:nvGrpSpPr>
        <p:grpSpPr>
          <a:xfrm>
            <a:off x="6019800" y="4038600"/>
            <a:ext cx="2327182" cy="2271713"/>
            <a:chOff x="6019800" y="4038600"/>
            <a:chExt cx="2327182" cy="2271713"/>
          </a:xfrm>
        </p:grpSpPr>
        <p:sp>
          <p:nvSpPr>
            <p:cNvPr id="9226" name="Text Box 18"/>
            <p:cNvSpPr txBox="1">
              <a:spLocks noChangeArrowheads="1"/>
            </p:cNvSpPr>
            <p:nvPr/>
          </p:nvSpPr>
          <p:spPr bwMode="auto">
            <a:xfrm>
              <a:off x="6019800" y="5791200"/>
              <a:ext cx="544513" cy="519113"/>
            </a:xfrm>
            <a:prstGeom prst="rect">
              <a:avLst/>
            </a:prstGeom>
            <a:noFill/>
            <a:ln w="9525">
              <a:noFill/>
              <a:miter lim="800000"/>
              <a:headEnd/>
              <a:tailEnd/>
            </a:ln>
          </p:spPr>
          <p:txBody>
            <a:bodyPr wrap="none">
              <a:spAutoFit/>
            </a:bodyPr>
            <a:lstStyle/>
            <a:p>
              <a:r>
                <a:rPr lang="es-ES_tradnl" sz="2800" b="1" dirty="0"/>
                <a:t>6.</a:t>
              </a:r>
              <a:r>
                <a:rPr lang="es-ES_tradnl" dirty="0"/>
                <a:t> </a:t>
              </a:r>
            </a:p>
          </p:txBody>
        </p:sp>
        <p:pic>
          <p:nvPicPr>
            <p:cNvPr id="30" name="Picture 38" descr="bd08167_"/>
            <p:cNvPicPr>
              <a:picLocks noChangeAspect="1" noChangeArrowheads="1"/>
            </p:cNvPicPr>
            <p:nvPr/>
          </p:nvPicPr>
          <p:blipFill>
            <a:blip r:embed="rId6" cstate="print"/>
            <a:srcRect/>
            <a:stretch>
              <a:fillRect/>
            </a:stretch>
          </p:blipFill>
          <p:spPr bwMode="auto">
            <a:xfrm>
              <a:off x="6705600" y="4038600"/>
              <a:ext cx="1641382" cy="1981200"/>
            </a:xfrm>
            <a:prstGeom prst="rect">
              <a:avLst/>
            </a:prstGeom>
            <a:noFill/>
            <a:ln w="9525">
              <a:noFill/>
              <a:miter lim="800000"/>
              <a:headEnd/>
              <a:tailEnd/>
            </a:ln>
          </p:spPr>
        </p:pic>
      </p:grpSp>
      <p:pic>
        <p:nvPicPr>
          <p:cNvPr id="39" name="Picture 7" descr="PE21236"/>
          <p:cNvPicPr>
            <a:picLocks noChangeAspect="1" noChangeArrowheads="1"/>
          </p:cNvPicPr>
          <p:nvPr/>
        </p:nvPicPr>
        <p:blipFill>
          <a:blip r:embed="rId7" cstate="print"/>
          <a:srcRect/>
          <a:stretch>
            <a:fillRect/>
          </a:stretch>
        </p:blipFill>
        <p:spPr bwMode="auto">
          <a:xfrm>
            <a:off x="457200" y="1066800"/>
            <a:ext cx="1219200" cy="2023549"/>
          </a:xfrm>
          <a:prstGeom prst="rect">
            <a:avLst/>
          </a:prstGeom>
          <a:noFill/>
          <a:ln w="9525">
            <a:noFill/>
            <a:miter lim="800000"/>
            <a:headEnd/>
            <a:tailEnd/>
          </a:ln>
        </p:spPr>
      </p:pic>
      <p:pic>
        <p:nvPicPr>
          <p:cNvPr id="40" name="Picture 8"/>
          <p:cNvPicPr>
            <a:picLocks noChangeAspect="1" noChangeArrowheads="1"/>
          </p:cNvPicPr>
          <p:nvPr/>
        </p:nvPicPr>
        <p:blipFill>
          <a:blip r:embed="rId8" cstate="print"/>
          <a:srcRect/>
          <a:stretch>
            <a:fillRect/>
          </a:stretch>
        </p:blipFill>
        <p:spPr bwMode="auto">
          <a:xfrm>
            <a:off x="3429000" y="3962400"/>
            <a:ext cx="1219200" cy="2192022"/>
          </a:xfrm>
          <a:prstGeom prst="rect">
            <a:avLst/>
          </a:prstGeom>
          <a:noFill/>
          <a:ln w="9525">
            <a:noFill/>
            <a:miter lim="800000"/>
            <a:headEnd/>
            <a:tailEnd/>
          </a:ln>
        </p:spPr>
      </p:pic>
    </p:spTree>
    <p:extLst>
      <p:ext uri="{BB962C8B-B14F-4D97-AF65-F5344CB8AC3E}">
        <p14:creationId xmlns:p14="http://schemas.microsoft.com/office/powerpoint/2010/main" val="1363949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grpSp>
        <p:nvGrpSpPr>
          <p:cNvPr id="10242" name="Group 16"/>
          <p:cNvGrpSpPr>
            <a:grpSpLocks/>
          </p:cNvGrpSpPr>
          <p:nvPr/>
        </p:nvGrpSpPr>
        <p:grpSpPr bwMode="auto">
          <a:xfrm>
            <a:off x="0" y="533400"/>
            <a:ext cx="2411413" cy="2271713"/>
            <a:chOff x="0" y="336"/>
            <a:chExt cx="1519" cy="1431"/>
          </a:xfrm>
        </p:grpSpPr>
        <p:pic>
          <p:nvPicPr>
            <p:cNvPr id="10258" name="Picture 4" descr="38X26321"/>
            <p:cNvPicPr>
              <a:picLocks noChangeAspect="1" noChangeArrowheads="1"/>
            </p:cNvPicPr>
            <p:nvPr/>
          </p:nvPicPr>
          <p:blipFill>
            <a:blip r:embed="rId4" cstate="print"/>
            <a:srcRect/>
            <a:stretch>
              <a:fillRect/>
            </a:stretch>
          </p:blipFill>
          <p:spPr bwMode="auto">
            <a:xfrm>
              <a:off x="384" y="336"/>
              <a:ext cx="1135" cy="1131"/>
            </a:xfrm>
            <a:prstGeom prst="rect">
              <a:avLst/>
            </a:prstGeom>
            <a:noFill/>
            <a:ln w="9525">
              <a:noFill/>
              <a:miter lim="800000"/>
              <a:headEnd/>
              <a:tailEnd/>
            </a:ln>
          </p:spPr>
        </p:pic>
        <p:sp>
          <p:nvSpPr>
            <p:cNvPr id="10259" name="Text Box 10"/>
            <p:cNvSpPr txBox="1">
              <a:spLocks noChangeArrowheads="1"/>
            </p:cNvSpPr>
            <p:nvPr/>
          </p:nvSpPr>
          <p:spPr bwMode="auto">
            <a:xfrm>
              <a:off x="0" y="1440"/>
              <a:ext cx="343" cy="327"/>
            </a:xfrm>
            <a:prstGeom prst="rect">
              <a:avLst/>
            </a:prstGeom>
            <a:noFill/>
            <a:ln w="9525">
              <a:noFill/>
              <a:miter lim="800000"/>
              <a:headEnd/>
              <a:tailEnd/>
            </a:ln>
          </p:spPr>
          <p:txBody>
            <a:bodyPr wrap="none">
              <a:spAutoFit/>
            </a:bodyPr>
            <a:lstStyle/>
            <a:p>
              <a:r>
                <a:rPr lang="es-ES_tradnl" sz="2800" b="1" dirty="0"/>
                <a:t>7.</a:t>
              </a:r>
              <a:r>
                <a:rPr lang="es-ES_tradnl" dirty="0"/>
                <a:t> </a:t>
              </a:r>
            </a:p>
          </p:txBody>
        </p:sp>
      </p:grpSp>
      <p:sp>
        <p:nvSpPr>
          <p:cNvPr id="10257" name="Text Box 11"/>
          <p:cNvSpPr txBox="1">
            <a:spLocks noChangeArrowheads="1"/>
          </p:cNvSpPr>
          <p:nvPr/>
        </p:nvSpPr>
        <p:spPr bwMode="auto">
          <a:xfrm>
            <a:off x="3200400" y="2286000"/>
            <a:ext cx="544513" cy="519113"/>
          </a:xfrm>
          <a:prstGeom prst="rect">
            <a:avLst/>
          </a:prstGeom>
          <a:noFill/>
          <a:ln w="9525">
            <a:noFill/>
            <a:miter lim="800000"/>
            <a:headEnd/>
            <a:tailEnd/>
          </a:ln>
        </p:spPr>
        <p:txBody>
          <a:bodyPr wrap="none">
            <a:spAutoFit/>
          </a:bodyPr>
          <a:lstStyle/>
          <a:p>
            <a:r>
              <a:rPr lang="es-ES_tradnl" sz="2800" b="1" dirty="0"/>
              <a:t>8.</a:t>
            </a:r>
            <a:r>
              <a:rPr lang="es-ES_tradnl" dirty="0"/>
              <a:t> </a:t>
            </a:r>
          </a:p>
        </p:txBody>
      </p:sp>
      <p:sp>
        <p:nvSpPr>
          <p:cNvPr id="10255" name="Text Box 12"/>
          <p:cNvSpPr txBox="1">
            <a:spLocks noChangeArrowheads="1"/>
          </p:cNvSpPr>
          <p:nvPr/>
        </p:nvSpPr>
        <p:spPr bwMode="auto">
          <a:xfrm>
            <a:off x="6629400" y="2209800"/>
            <a:ext cx="544513" cy="519113"/>
          </a:xfrm>
          <a:prstGeom prst="rect">
            <a:avLst/>
          </a:prstGeom>
          <a:noFill/>
          <a:ln w="9525">
            <a:noFill/>
            <a:miter lim="800000"/>
            <a:headEnd/>
            <a:tailEnd/>
          </a:ln>
        </p:spPr>
        <p:txBody>
          <a:bodyPr wrap="none">
            <a:spAutoFit/>
          </a:bodyPr>
          <a:lstStyle/>
          <a:p>
            <a:r>
              <a:rPr lang="es-ES_tradnl" sz="2800" b="1" dirty="0"/>
              <a:t>9.</a:t>
            </a:r>
            <a:r>
              <a:rPr lang="es-ES_tradnl" dirty="0"/>
              <a:t> </a:t>
            </a:r>
          </a:p>
        </p:txBody>
      </p:sp>
      <p:sp>
        <p:nvSpPr>
          <p:cNvPr id="10253" name="Text Box 13"/>
          <p:cNvSpPr txBox="1">
            <a:spLocks noChangeArrowheads="1"/>
          </p:cNvSpPr>
          <p:nvPr/>
        </p:nvSpPr>
        <p:spPr bwMode="auto">
          <a:xfrm>
            <a:off x="5791200" y="5486400"/>
            <a:ext cx="742950" cy="519113"/>
          </a:xfrm>
          <a:prstGeom prst="rect">
            <a:avLst/>
          </a:prstGeom>
          <a:noFill/>
          <a:ln w="9525">
            <a:noFill/>
            <a:miter lim="800000"/>
            <a:headEnd/>
            <a:tailEnd/>
          </a:ln>
        </p:spPr>
        <p:txBody>
          <a:bodyPr wrap="none">
            <a:spAutoFit/>
          </a:bodyPr>
          <a:lstStyle/>
          <a:p>
            <a:r>
              <a:rPr lang="es-ES_tradnl" sz="2800" b="1"/>
              <a:t>12.</a:t>
            </a:r>
            <a:r>
              <a:rPr lang="es-ES_tradnl"/>
              <a:t> </a:t>
            </a:r>
          </a:p>
        </p:txBody>
      </p:sp>
      <p:sp>
        <p:nvSpPr>
          <p:cNvPr id="10251" name="Text Box 14"/>
          <p:cNvSpPr txBox="1">
            <a:spLocks noChangeArrowheads="1"/>
          </p:cNvSpPr>
          <p:nvPr/>
        </p:nvSpPr>
        <p:spPr bwMode="auto">
          <a:xfrm>
            <a:off x="3124200" y="6338887"/>
            <a:ext cx="742950" cy="519113"/>
          </a:xfrm>
          <a:prstGeom prst="rect">
            <a:avLst/>
          </a:prstGeom>
          <a:noFill/>
          <a:ln w="9525">
            <a:noFill/>
            <a:miter lim="800000"/>
            <a:headEnd/>
            <a:tailEnd/>
          </a:ln>
        </p:spPr>
        <p:txBody>
          <a:bodyPr wrap="none">
            <a:spAutoFit/>
          </a:bodyPr>
          <a:lstStyle/>
          <a:p>
            <a:r>
              <a:rPr lang="es-ES_tradnl" sz="2800" b="1" dirty="0"/>
              <a:t>11.</a:t>
            </a:r>
            <a:r>
              <a:rPr lang="es-ES_tradnl" dirty="0"/>
              <a:t> </a:t>
            </a:r>
          </a:p>
        </p:txBody>
      </p:sp>
      <p:sp>
        <p:nvSpPr>
          <p:cNvPr id="20" name="TextBox 19"/>
          <p:cNvSpPr txBox="1"/>
          <p:nvPr/>
        </p:nvSpPr>
        <p:spPr>
          <a:xfrm>
            <a:off x="457200" y="2438400"/>
            <a:ext cx="2080342" cy="400110"/>
          </a:xfrm>
          <a:prstGeom prst="rect">
            <a:avLst/>
          </a:prstGeom>
          <a:noFill/>
        </p:spPr>
        <p:txBody>
          <a:bodyPr wrap="none" rtlCol="0">
            <a:spAutoFit/>
          </a:bodyPr>
          <a:lstStyle/>
          <a:p>
            <a:r>
              <a:rPr lang="en-US" sz="2000" b="1" dirty="0" smtClean="0"/>
              <a:t>No leas el </a:t>
            </a:r>
            <a:r>
              <a:rPr lang="en-US" sz="2000" b="1" dirty="0" err="1" smtClean="0"/>
              <a:t>libro</a:t>
            </a:r>
            <a:r>
              <a:rPr lang="en-US" sz="2000" b="1" dirty="0" smtClean="0"/>
              <a:t>.</a:t>
            </a:r>
            <a:endParaRPr lang="en-US" sz="2000" b="1" dirty="0"/>
          </a:p>
        </p:txBody>
      </p:sp>
      <p:graphicFrame>
        <p:nvGraphicFramePr>
          <p:cNvPr id="6148" name="Object 2"/>
          <p:cNvGraphicFramePr>
            <a:graphicFrameLocks noChangeAspect="1"/>
          </p:cNvGraphicFramePr>
          <p:nvPr/>
        </p:nvGraphicFramePr>
        <p:xfrm>
          <a:off x="6705600" y="228599"/>
          <a:ext cx="2178050" cy="2109681"/>
        </p:xfrm>
        <a:graphic>
          <a:graphicData uri="http://schemas.openxmlformats.org/presentationml/2006/ole">
            <mc:AlternateContent xmlns:mc="http://schemas.openxmlformats.org/markup-compatibility/2006">
              <mc:Choice xmlns:v="urn:schemas-microsoft-com:vml" Requires="v">
                <p:oleObj spid="_x0000_s2054" name="Clip" r:id="rId5" imgW="3580560" imgH="3468960" progId="">
                  <p:embed/>
                </p:oleObj>
              </mc:Choice>
              <mc:Fallback>
                <p:oleObj name="Clip" r:id="rId5" imgW="3580560" imgH="34689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228599"/>
                        <a:ext cx="2178050" cy="21096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 name="Picture 11" descr="MODEL#2"/>
          <p:cNvPicPr>
            <a:picLocks noChangeAspect="1" noChangeArrowheads="1"/>
          </p:cNvPicPr>
          <p:nvPr/>
        </p:nvPicPr>
        <p:blipFill>
          <a:blip r:embed="rId7" cstate="print"/>
          <a:srcRect/>
          <a:stretch>
            <a:fillRect/>
          </a:stretch>
        </p:blipFill>
        <p:spPr bwMode="auto">
          <a:xfrm>
            <a:off x="3581400" y="228600"/>
            <a:ext cx="1920875" cy="2514600"/>
          </a:xfrm>
          <a:prstGeom prst="rect">
            <a:avLst/>
          </a:prstGeom>
          <a:noFill/>
          <a:ln w="9525">
            <a:noFill/>
            <a:miter lim="800000"/>
            <a:headEnd/>
            <a:tailEnd/>
          </a:ln>
        </p:spPr>
      </p:pic>
      <p:sp>
        <p:nvSpPr>
          <p:cNvPr id="25" name="TextBox 24"/>
          <p:cNvSpPr txBox="1"/>
          <p:nvPr/>
        </p:nvSpPr>
        <p:spPr>
          <a:xfrm>
            <a:off x="3429000" y="2743200"/>
            <a:ext cx="3034630" cy="400110"/>
          </a:xfrm>
          <a:prstGeom prst="rect">
            <a:avLst/>
          </a:prstGeom>
          <a:noFill/>
        </p:spPr>
        <p:txBody>
          <a:bodyPr wrap="none" rtlCol="0">
            <a:spAutoFit/>
          </a:bodyPr>
          <a:lstStyle/>
          <a:p>
            <a:r>
              <a:rPr lang="en-US" sz="2000" b="1" dirty="0" smtClean="0"/>
              <a:t>No </a:t>
            </a:r>
            <a:r>
              <a:rPr lang="en-US" sz="2000" b="1" dirty="0" err="1" smtClean="0"/>
              <a:t>hables</a:t>
            </a:r>
            <a:r>
              <a:rPr lang="en-US" sz="2000" b="1" dirty="0" smtClean="0"/>
              <a:t> </a:t>
            </a:r>
            <a:r>
              <a:rPr lang="en-US" sz="2000" b="1" dirty="0" err="1" smtClean="0"/>
              <a:t>por</a:t>
            </a:r>
            <a:r>
              <a:rPr lang="en-US" sz="2000" b="1" dirty="0" smtClean="0"/>
              <a:t> </a:t>
            </a:r>
            <a:r>
              <a:rPr lang="en-US" sz="2000" b="1" dirty="0" err="1" smtClean="0"/>
              <a:t>teléfono</a:t>
            </a:r>
            <a:r>
              <a:rPr lang="en-US" sz="2000" b="1" dirty="0" smtClean="0"/>
              <a:t>.</a:t>
            </a:r>
            <a:endParaRPr lang="en-US" sz="2000" b="1" dirty="0"/>
          </a:p>
        </p:txBody>
      </p:sp>
      <p:sp>
        <p:nvSpPr>
          <p:cNvPr id="26" name="TextBox 25"/>
          <p:cNvSpPr txBox="1"/>
          <p:nvPr/>
        </p:nvSpPr>
        <p:spPr>
          <a:xfrm>
            <a:off x="7315200" y="2286000"/>
            <a:ext cx="1710023" cy="400110"/>
          </a:xfrm>
          <a:prstGeom prst="rect">
            <a:avLst/>
          </a:prstGeom>
          <a:noFill/>
        </p:spPr>
        <p:txBody>
          <a:bodyPr wrap="none" rtlCol="0">
            <a:spAutoFit/>
          </a:bodyPr>
          <a:lstStyle/>
          <a:p>
            <a:r>
              <a:rPr lang="en-US" sz="2000" b="1" dirty="0" smtClean="0"/>
              <a:t>No </a:t>
            </a:r>
            <a:r>
              <a:rPr lang="en-US" sz="2000" b="1" dirty="0" err="1" smtClean="0"/>
              <a:t>escribas</a:t>
            </a:r>
            <a:r>
              <a:rPr lang="en-US" sz="2000" b="1" dirty="0" smtClean="0"/>
              <a:t>.</a:t>
            </a:r>
            <a:endParaRPr lang="en-US" sz="2000" b="1" dirty="0"/>
          </a:p>
        </p:txBody>
      </p:sp>
      <p:sp>
        <p:nvSpPr>
          <p:cNvPr id="27" name="TextBox 26"/>
          <p:cNvSpPr txBox="1"/>
          <p:nvPr/>
        </p:nvSpPr>
        <p:spPr>
          <a:xfrm>
            <a:off x="304800" y="6172200"/>
            <a:ext cx="2223110" cy="400110"/>
          </a:xfrm>
          <a:prstGeom prst="rect">
            <a:avLst/>
          </a:prstGeom>
          <a:noFill/>
        </p:spPr>
        <p:txBody>
          <a:bodyPr wrap="none" rtlCol="0">
            <a:spAutoFit/>
          </a:bodyPr>
          <a:lstStyle/>
          <a:p>
            <a:r>
              <a:rPr lang="en-US" sz="2000" b="1" dirty="0" smtClean="0"/>
              <a:t>No laves la </a:t>
            </a:r>
            <a:r>
              <a:rPr lang="en-US" sz="2000" b="1" dirty="0" err="1" smtClean="0"/>
              <a:t>ropa</a:t>
            </a:r>
            <a:r>
              <a:rPr lang="en-US" sz="2000" b="1" dirty="0" smtClean="0"/>
              <a:t>.</a:t>
            </a:r>
            <a:endParaRPr lang="en-US" sz="2000" b="1" dirty="0"/>
          </a:p>
        </p:txBody>
      </p:sp>
      <p:sp>
        <p:nvSpPr>
          <p:cNvPr id="28" name="TextBox 27"/>
          <p:cNvSpPr txBox="1"/>
          <p:nvPr/>
        </p:nvSpPr>
        <p:spPr>
          <a:xfrm>
            <a:off x="3810000" y="6415087"/>
            <a:ext cx="2521919" cy="400110"/>
          </a:xfrm>
          <a:prstGeom prst="rect">
            <a:avLst/>
          </a:prstGeom>
          <a:noFill/>
        </p:spPr>
        <p:txBody>
          <a:bodyPr wrap="none" rtlCol="0">
            <a:spAutoFit/>
          </a:bodyPr>
          <a:lstStyle/>
          <a:p>
            <a:r>
              <a:rPr lang="en-US" sz="2000" b="1" dirty="0" smtClean="0"/>
              <a:t>No </a:t>
            </a:r>
            <a:r>
              <a:rPr lang="en-US" sz="2000" b="1" dirty="0" err="1" smtClean="0"/>
              <a:t>limpies</a:t>
            </a:r>
            <a:r>
              <a:rPr lang="en-US" sz="2000" b="1" dirty="0" smtClean="0"/>
              <a:t> el </a:t>
            </a:r>
            <a:r>
              <a:rPr lang="en-US" sz="2000" b="1" dirty="0" err="1" smtClean="0"/>
              <a:t>baño</a:t>
            </a:r>
            <a:r>
              <a:rPr lang="en-US" sz="2000" b="1" dirty="0" smtClean="0"/>
              <a:t>.</a:t>
            </a:r>
            <a:endParaRPr lang="en-US" sz="2000" b="1" dirty="0"/>
          </a:p>
        </p:txBody>
      </p:sp>
      <p:sp>
        <p:nvSpPr>
          <p:cNvPr id="29" name="TextBox 28"/>
          <p:cNvSpPr txBox="1"/>
          <p:nvPr/>
        </p:nvSpPr>
        <p:spPr>
          <a:xfrm>
            <a:off x="6629400" y="5943600"/>
            <a:ext cx="2693115" cy="400110"/>
          </a:xfrm>
          <a:prstGeom prst="rect">
            <a:avLst/>
          </a:prstGeom>
          <a:noFill/>
        </p:spPr>
        <p:txBody>
          <a:bodyPr wrap="none" rtlCol="0">
            <a:spAutoFit/>
          </a:bodyPr>
          <a:lstStyle/>
          <a:p>
            <a:r>
              <a:rPr lang="en-US" sz="2000" b="1" dirty="0" smtClean="0"/>
              <a:t>No planches la </a:t>
            </a:r>
            <a:r>
              <a:rPr lang="en-US" sz="2000" b="1" dirty="0" err="1" smtClean="0"/>
              <a:t>ropa</a:t>
            </a:r>
            <a:r>
              <a:rPr lang="en-US" sz="2000" b="1" dirty="0" smtClean="0"/>
              <a:t>.</a:t>
            </a:r>
            <a:endParaRPr lang="en-US" sz="2000" b="1" dirty="0"/>
          </a:p>
        </p:txBody>
      </p:sp>
      <p:pic>
        <p:nvPicPr>
          <p:cNvPr id="24" name="Picture 2" descr="laundry"/>
          <p:cNvPicPr>
            <a:picLocks noChangeAspect="1" noChangeArrowheads="1"/>
          </p:cNvPicPr>
          <p:nvPr/>
        </p:nvPicPr>
        <p:blipFill>
          <a:blip r:embed="rId8" cstate="print"/>
          <a:srcRect/>
          <a:stretch>
            <a:fillRect/>
          </a:stretch>
        </p:blipFill>
        <p:spPr bwMode="auto">
          <a:xfrm>
            <a:off x="304800" y="3886200"/>
            <a:ext cx="2209800" cy="2020338"/>
          </a:xfrm>
          <a:prstGeom prst="rect">
            <a:avLst/>
          </a:prstGeom>
          <a:noFill/>
          <a:ln w="9525">
            <a:noFill/>
            <a:miter lim="800000"/>
            <a:headEnd/>
            <a:tailEnd/>
          </a:ln>
        </p:spPr>
      </p:pic>
      <p:pic>
        <p:nvPicPr>
          <p:cNvPr id="30" name="Picture 2"/>
          <p:cNvPicPr>
            <a:picLocks noChangeAspect="1" noChangeArrowheads="1"/>
          </p:cNvPicPr>
          <p:nvPr/>
        </p:nvPicPr>
        <p:blipFill>
          <a:blip r:embed="rId9" cstate="print"/>
          <a:srcRect/>
          <a:stretch>
            <a:fillRect/>
          </a:stretch>
        </p:blipFill>
        <p:spPr bwMode="auto">
          <a:xfrm>
            <a:off x="6629400" y="3505200"/>
            <a:ext cx="2209800" cy="2209800"/>
          </a:xfrm>
          <a:prstGeom prst="rect">
            <a:avLst/>
          </a:prstGeom>
          <a:noFill/>
          <a:ln w="9525">
            <a:noFill/>
            <a:miter lim="800000"/>
            <a:headEnd/>
            <a:tailEnd/>
          </a:ln>
        </p:spPr>
      </p:pic>
      <p:pic>
        <p:nvPicPr>
          <p:cNvPr id="31" name="Picture 12" descr="http://clipsahoy.com/clipart2/aw4503.gif"/>
          <p:cNvPicPr>
            <a:picLocks noChangeAspect="1" noChangeArrowheads="1"/>
          </p:cNvPicPr>
          <p:nvPr/>
        </p:nvPicPr>
        <p:blipFill>
          <a:blip r:embed="rId10" cstate="print"/>
          <a:srcRect/>
          <a:stretch>
            <a:fillRect/>
          </a:stretch>
        </p:blipFill>
        <p:spPr bwMode="auto">
          <a:xfrm>
            <a:off x="3276600" y="3276600"/>
            <a:ext cx="1981200" cy="3200400"/>
          </a:xfrm>
          <a:prstGeom prst="rect">
            <a:avLst/>
          </a:prstGeom>
          <a:noFill/>
          <a:ln w="9525">
            <a:noFill/>
            <a:miter lim="800000"/>
            <a:headEnd/>
            <a:tailEnd/>
          </a:ln>
        </p:spPr>
      </p:pic>
    </p:spTree>
    <p:extLst>
      <p:ext uri="{BB962C8B-B14F-4D97-AF65-F5344CB8AC3E}">
        <p14:creationId xmlns:p14="http://schemas.microsoft.com/office/powerpoint/2010/main" val="3985856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0259" name="Text Box 10"/>
          <p:cNvSpPr txBox="1">
            <a:spLocks noChangeArrowheads="1"/>
          </p:cNvSpPr>
          <p:nvPr/>
        </p:nvSpPr>
        <p:spPr bwMode="auto">
          <a:xfrm>
            <a:off x="0" y="2286000"/>
            <a:ext cx="544513" cy="519113"/>
          </a:xfrm>
          <a:prstGeom prst="rect">
            <a:avLst/>
          </a:prstGeom>
          <a:noFill/>
          <a:ln w="9525">
            <a:noFill/>
            <a:miter lim="800000"/>
            <a:headEnd/>
            <a:tailEnd/>
          </a:ln>
        </p:spPr>
        <p:txBody>
          <a:bodyPr wrap="none">
            <a:spAutoFit/>
          </a:bodyPr>
          <a:lstStyle/>
          <a:p>
            <a:r>
              <a:rPr lang="es-ES_tradnl" sz="2800" b="1" dirty="0"/>
              <a:t>7.</a:t>
            </a:r>
            <a:r>
              <a:rPr lang="es-ES_tradnl" dirty="0"/>
              <a:t> </a:t>
            </a:r>
          </a:p>
        </p:txBody>
      </p:sp>
      <p:sp>
        <p:nvSpPr>
          <p:cNvPr id="10257" name="Text Box 11"/>
          <p:cNvSpPr txBox="1">
            <a:spLocks noChangeArrowheads="1"/>
          </p:cNvSpPr>
          <p:nvPr/>
        </p:nvSpPr>
        <p:spPr bwMode="auto">
          <a:xfrm>
            <a:off x="3200400" y="2286000"/>
            <a:ext cx="544513" cy="519113"/>
          </a:xfrm>
          <a:prstGeom prst="rect">
            <a:avLst/>
          </a:prstGeom>
          <a:noFill/>
          <a:ln w="9525">
            <a:noFill/>
            <a:miter lim="800000"/>
            <a:headEnd/>
            <a:tailEnd/>
          </a:ln>
        </p:spPr>
        <p:txBody>
          <a:bodyPr wrap="none">
            <a:spAutoFit/>
          </a:bodyPr>
          <a:lstStyle/>
          <a:p>
            <a:r>
              <a:rPr lang="es-ES_tradnl" sz="2800" b="1" dirty="0"/>
              <a:t>8.</a:t>
            </a:r>
            <a:r>
              <a:rPr lang="es-ES_tradnl" dirty="0"/>
              <a:t> </a:t>
            </a:r>
          </a:p>
        </p:txBody>
      </p:sp>
      <p:sp>
        <p:nvSpPr>
          <p:cNvPr id="10255" name="Text Box 12"/>
          <p:cNvSpPr txBox="1">
            <a:spLocks noChangeArrowheads="1"/>
          </p:cNvSpPr>
          <p:nvPr/>
        </p:nvSpPr>
        <p:spPr bwMode="auto">
          <a:xfrm>
            <a:off x="6629400" y="2209800"/>
            <a:ext cx="544513" cy="519113"/>
          </a:xfrm>
          <a:prstGeom prst="rect">
            <a:avLst/>
          </a:prstGeom>
          <a:noFill/>
          <a:ln w="9525">
            <a:noFill/>
            <a:miter lim="800000"/>
            <a:headEnd/>
            <a:tailEnd/>
          </a:ln>
        </p:spPr>
        <p:txBody>
          <a:bodyPr wrap="none">
            <a:spAutoFit/>
          </a:bodyPr>
          <a:lstStyle/>
          <a:p>
            <a:r>
              <a:rPr lang="es-ES_tradnl" sz="2800" b="1" dirty="0"/>
              <a:t>9.</a:t>
            </a:r>
            <a:r>
              <a:rPr lang="es-ES_tradnl" dirty="0"/>
              <a:t> </a:t>
            </a:r>
          </a:p>
        </p:txBody>
      </p:sp>
      <p:sp>
        <p:nvSpPr>
          <p:cNvPr id="10253" name="Text Box 13"/>
          <p:cNvSpPr txBox="1">
            <a:spLocks noChangeArrowheads="1"/>
          </p:cNvSpPr>
          <p:nvPr/>
        </p:nvSpPr>
        <p:spPr bwMode="auto">
          <a:xfrm>
            <a:off x="6248400" y="5486400"/>
            <a:ext cx="742950" cy="519113"/>
          </a:xfrm>
          <a:prstGeom prst="rect">
            <a:avLst/>
          </a:prstGeom>
          <a:noFill/>
          <a:ln w="9525">
            <a:noFill/>
            <a:miter lim="800000"/>
            <a:headEnd/>
            <a:tailEnd/>
          </a:ln>
        </p:spPr>
        <p:txBody>
          <a:bodyPr wrap="none">
            <a:spAutoFit/>
          </a:bodyPr>
          <a:lstStyle/>
          <a:p>
            <a:r>
              <a:rPr lang="es-ES_tradnl" sz="2800" b="1" dirty="0"/>
              <a:t>12.</a:t>
            </a:r>
            <a:r>
              <a:rPr lang="es-ES_tradnl" dirty="0"/>
              <a:t> </a:t>
            </a:r>
          </a:p>
        </p:txBody>
      </p:sp>
      <p:sp>
        <p:nvSpPr>
          <p:cNvPr id="10251" name="Text Box 14"/>
          <p:cNvSpPr txBox="1">
            <a:spLocks noChangeArrowheads="1"/>
          </p:cNvSpPr>
          <p:nvPr/>
        </p:nvSpPr>
        <p:spPr bwMode="auto">
          <a:xfrm>
            <a:off x="3124200" y="5638800"/>
            <a:ext cx="742950" cy="519113"/>
          </a:xfrm>
          <a:prstGeom prst="rect">
            <a:avLst/>
          </a:prstGeom>
          <a:noFill/>
          <a:ln w="9525">
            <a:noFill/>
            <a:miter lim="800000"/>
            <a:headEnd/>
            <a:tailEnd/>
          </a:ln>
        </p:spPr>
        <p:txBody>
          <a:bodyPr wrap="none">
            <a:spAutoFit/>
          </a:bodyPr>
          <a:lstStyle/>
          <a:p>
            <a:r>
              <a:rPr lang="es-ES_tradnl" sz="2800" b="1" dirty="0"/>
              <a:t>11.</a:t>
            </a:r>
            <a:r>
              <a:rPr lang="es-ES_tradnl" dirty="0"/>
              <a:t> </a:t>
            </a:r>
          </a:p>
        </p:txBody>
      </p:sp>
      <p:sp>
        <p:nvSpPr>
          <p:cNvPr id="20" name="TextBox 19"/>
          <p:cNvSpPr txBox="1"/>
          <p:nvPr/>
        </p:nvSpPr>
        <p:spPr>
          <a:xfrm>
            <a:off x="457200" y="2438400"/>
            <a:ext cx="2821105" cy="400110"/>
          </a:xfrm>
          <a:prstGeom prst="rect">
            <a:avLst/>
          </a:prstGeom>
          <a:noFill/>
        </p:spPr>
        <p:txBody>
          <a:bodyPr wrap="none" rtlCol="0">
            <a:spAutoFit/>
          </a:bodyPr>
          <a:lstStyle/>
          <a:p>
            <a:r>
              <a:rPr lang="en-US" sz="2000" b="1" dirty="0" smtClean="0"/>
              <a:t>No toques la </a:t>
            </a:r>
            <a:r>
              <a:rPr lang="en-US" sz="2000" b="1" dirty="0" err="1" smtClean="0"/>
              <a:t>guitarra</a:t>
            </a:r>
            <a:r>
              <a:rPr lang="en-US" sz="2000" b="1" dirty="0" smtClean="0"/>
              <a:t>.</a:t>
            </a:r>
            <a:endParaRPr lang="en-US" sz="2000" b="1" dirty="0"/>
          </a:p>
        </p:txBody>
      </p:sp>
      <p:sp>
        <p:nvSpPr>
          <p:cNvPr id="25" name="TextBox 24"/>
          <p:cNvSpPr txBox="1"/>
          <p:nvPr/>
        </p:nvSpPr>
        <p:spPr>
          <a:xfrm>
            <a:off x="3429000" y="2743200"/>
            <a:ext cx="3619851" cy="400110"/>
          </a:xfrm>
          <a:prstGeom prst="rect">
            <a:avLst/>
          </a:prstGeom>
          <a:noFill/>
        </p:spPr>
        <p:txBody>
          <a:bodyPr wrap="none" rtlCol="0">
            <a:spAutoFit/>
          </a:bodyPr>
          <a:lstStyle/>
          <a:p>
            <a:r>
              <a:rPr lang="en-US" sz="2000" b="1" dirty="0" smtClean="0"/>
              <a:t>No le des de comer al </a:t>
            </a:r>
            <a:r>
              <a:rPr lang="en-US" sz="2000" b="1" dirty="0" err="1" smtClean="0"/>
              <a:t>perro</a:t>
            </a:r>
            <a:r>
              <a:rPr lang="en-US" sz="2000" b="1" dirty="0" smtClean="0"/>
              <a:t>.</a:t>
            </a:r>
            <a:endParaRPr lang="en-US" sz="2000" b="1" dirty="0"/>
          </a:p>
        </p:txBody>
      </p:sp>
      <p:sp>
        <p:nvSpPr>
          <p:cNvPr id="26" name="TextBox 25"/>
          <p:cNvSpPr txBox="1"/>
          <p:nvPr/>
        </p:nvSpPr>
        <p:spPr>
          <a:xfrm>
            <a:off x="7315200" y="2286000"/>
            <a:ext cx="1481721" cy="400110"/>
          </a:xfrm>
          <a:prstGeom prst="rect">
            <a:avLst/>
          </a:prstGeom>
          <a:noFill/>
        </p:spPr>
        <p:txBody>
          <a:bodyPr wrap="none" rtlCol="0">
            <a:spAutoFit/>
          </a:bodyPr>
          <a:lstStyle/>
          <a:p>
            <a:r>
              <a:rPr lang="en-US" sz="2000" b="1" dirty="0" smtClean="0"/>
              <a:t>No </a:t>
            </a:r>
            <a:r>
              <a:rPr lang="en-US" sz="2000" b="1" dirty="0" err="1" smtClean="0"/>
              <a:t>cantes</a:t>
            </a:r>
            <a:r>
              <a:rPr lang="en-US" sz="2000" b="1" dirty="0" smtClean="0"/>
              <a:t>.</a:t>
            </a:r>
            <a:endParaRPr lang="en-US" sz="2000" b="1" dirty="0"/>
          </a:p>
        </p:txBody>
      </p:sp>
      <p:sp>
        <p:nvSpPr>
          <p:cNvPr id="27" name="TextBox 26"/>
          <p:cNvSpPr txBox="1"/>
          <p:nvPr/>
        </p:nvSpPr>
        <p:spPr>
          <a:xfrm>
            <a:off x="685800" y="6172200"/>
            <a:ext cx="1709648" cy="400110"/>
          </a:xfrm>
          <a:prstGeom prst="rect">
            <a:avLst/>
          </a:prstGeom>
          <a:noFill/>
        </p:spPr>
        <p:txBody>
          <a:bodyPr wrap="none" rtlCol="0">
            <a:spAutoFit/>
          </a:bodyPr>
          <a:lstStyle/>
          <a:p>
            <a:r>
              <a:rPr lang="en-US" sz="2000" b="1" dirty="0" smtClean="0"/>
              <a:t>No </a:t>
            </a:r>
            <a:r>
              <a:rPr lang="en-US" sz="2000" b="1" dirty="0" err="1" smtClean="0"/>
              <a:t>estudies</a:t>
            </a:r>
            <a:r>
              <a:rPr lang="en-US" sz="2000" b="1" dirty="0" smtClean="0"/>
              <a:t>.</a:t>
            </a:r>
            <a:endParaRPr lang="en-US" sz="2000" b="1" dirty="0"/>
          </a:p>
        </p:txBody>
      </p:sp>
      <p:sp>
        <p:nvSpPr>
          <p:cNvPr id="28" name="TextBox 27"/>
          <p:cNvSpPr txBox="1"/>
          <p:nvPr/>
        </p:nvSpPr>
        <p:spPr>
          <a:xfrm>
            <a:off x="3581400" y="5867400"/>
            <a:ext cx="2721794" cy="400110"/>
          </a:xfrm>
          <a:prstGeom prst="rect">
            <a:avLst/>
          </a:prstGeom>
          <a:noFill/>
        </p:spPr>
        <p:txBody>
          <a:bodyPr wrap="none" rtlCol="0">
            <a:spAutoFit/>
          </a:bodyPr>
          <a:lstStyle/>
          <a:p>
            <a:r>
              <a:rPr lang="en-US" sz="2000" b="1" dirty="0" smtClean="0"/>
              <a:t>No </a:t>
            </a:r>
            <a:r>
              <a:rPr lang="en-US" sz="2000" b="1" dirty="0" err="1" smtClean="0"/>
              <a:t>limpies</a:t>
            </a:r>
            <a:r>
              <a:rPr lang="en-US" sz="2000" b="1" dirty="0" smtClean="0"/>
              <a:t> el </a:t>
            </a:r>
            <a:r>
              <a:rPr lang="en-US" sz="2000" b="1" dirty="0" err="1" smtClean="0"/>
              <a:t>espejo</a:t>
            </a:r>
            <a:r>
              <a:rPr lang="en-US" sz="2000" b="1" dirty="0" smtClean="0"/>
              <a:t>.</a:t>
            </a:r>
            <a:endParaRPr lang="en-US" sz="2000" b="1" dirty="0"/>
          </a:p>
        </p:txBody>
      </p:sp>
      <p:sp>
        <p:nvSpPr>
          <p:cNvPr id="29" name="TextBox 28"/>
          <p:cNvSpPr txBox="1"/>
          <p:nvPr/>
        </p:nvSpPr>
        <p:spPr>
          <a:xfrm>
            <a:off x="6172200" y="6096000"/>
            <a:ext cx="3063309" cy="400110"/>
          </a:xfrm>
          <a:prstGeom prst="rect">
            <a:avLst/>
          </a:prstGeom>
          <a:noFill/>
        </p:spPr>
        <p:txBody>
          <a:bodyPr wrap="none" rtlCol="0">
            <a:spAutoFit/>
          </a:bodyPr>
          <a:lstStyle/>
          <a:p>
            <a:r>
              <a:rPr lang="en-US" sz="2000" b="1" dirty="0" smtClean="0"/>
              <a:t>No comas un </a:t>
            </a:r>
            <a:r>
              <a:rPr lang="en-US" sz="2000" b="1" dirty="0" err="1" smtClean="0"/>
              <a:t>bocadillo</a:t>
            </a:r>
            <a:r>
              <a:rPr lang="en-US" sz="2000" b="1" dirty="0" smtClean="0"/>
              <a:t>.</a:t>
            </a:r>
            <a:endParaRPr lang="en-US" sz="2000" b="1" dirty="0"/>
          </a:p>
        </p:txBody>
      </p:sp>
      <p:sp>
        <p:nvSpPr>
          <p:cNvPr id="31" name="Text Box 10"/>
          <p:cNvSpPr txBox="1">
            <a:spLocks noChangeArrowheads="1"/>
          </p:cNvSpPr>
          <p:nvPr/>
        </p:nvSpPr>
        <p:spPr bwMode="auto">
          <a:xfrm>
            <a:off x="0" y="6096000"/>
            <a:ext cx="748923" cy="523220"/>
          </a:xfrm>
          <a:prstGeom prst="rect">
            <a:avLst/>
          </a:prstGeom>
          <a:noFill/>
          <a:ln w="9525">
            <a:noFill/>
            <a:miter lim="800000"/>
            <a:headEnd/>
            <a:tailEnd/>
          </a:ln>
        </p:spPr>
        <p:txBody>
          <a:bodyPr wrap="none">
            <a:spAutoFit/>
          </a:bodyPr>
          <a:lstStyle/>
          <a:p>
            <a:r>
              <a:rPr lang="es-ES_tradnl" sz="2800" b="1" dirty="0" smtClean="0"/>
              <a:t>10.</a:t>
            </a:r>
            <a:r>
              <a:rPr lang="es-ES_tradnl" dirty="0" smtClean="0"/>
              <a:t> </a:t>
            </a:r>
            <a:endParaRPr lang="es-ES_tradnl" dirty="0"/>
          </a:p>
        </p:txBody>
      </p:sp>
      <p:pic>
        <p:nvPicPr>
          <p:cNvPr id="32" name="Picture 8" descr="MCj04247360000[1]"/>
          <p:cNvPicPr>
            <a:picLocks noChangeAspect="1" noChangeArrowheads="1"/>
          </p:cNvPicPr>
          <p:nvPr/>
        </p:nvPicPr>
        <p:blipFill>
          <a:blip r:embed="rId3" cstate="print"/>
          <a:srcRect/>
          <a:stretch>
            <a:fillRect/>
          </a:stretch>
        </p:blipFill>
        <p:spPr bwMode="auto">
          <a:xfrm>
            <a:off x="3428999" y="457200"/>
            <a:ext cx="2362855" cy="1905000"/>
          </a:xfrm>
          <a:prstGeom prst="rect">
            <a:avLst/>
          </a:prstGeom>
          <a:noFill/>
          <a:ln w="9525">
            <a:noFill/>
            <a:miter lim="800000"/>
            <a:headEnd/>
            <a:tailEnd/>
          </a:ln>
        </p:spPr>
      </p:pic>
      <p:pic>
        <p:nvPicPr>
          <p:cNvPr id="33" name="Picture 9" descr="MCj04381890000[1]"/>
          <p:cNvPicPr>
            <a:picLocks noChangeAspect="1" noChangeArrowheads="1"/>
          </p:cNvPicPr>
          <p:nvPr/>
        </p:nvPicPr>
        <p:blipFill>
          <a:blip r:embed="rId4" cstate="print"/>
          <a:srcRect/>
          <a:stretch>
            <a:fillRect/>
          </a:stretch>
        </p:blipFill>
        <p:spPr bwMode="auto">
          <a:xfrm>
            <a:off x="457200" y="304800"/>
            <a:ext cx="1823078" cy="1938882"/>
          </a:xfrm>
          <a:prstGeom prst="rect">
            <a:avLst/>
          </a:prstGeom>
          <a:noFill/>
        </p:spPr>
      </p:pic>
      <p:pic>
        <p:nvPicPr>
          <p:cNvPr id="34" name="Picture 33" descr="WOBOD235"/>
          <p:cNvPicPr>
            <a:picLocks noChangeAspect="1" noChangeArrowheads="1"/>
          </p:cNvPicPr>
          <p:nvPr/>
        </p:nvPicPr>
        <p:blipFill>
          <a:blip r:embed="rId5" cstate="print"/>
          <a:srcRect/>
          <a:stretch>
            <a:fillRect/>
          </a:stretch>
        </p:blipFill>
        <p:spPr bwMode="auto">
          <a:xfrm>
            <a:off x="6781800" y="3581400"/>
            <a:ext cx="1536209" cy="2209800"/>
          </a:xfrm>
          <a:prstGeom prst="rect">
            <a:avLst/>
          </a:prstGeom>
          <a:noFill/>
          <a:ln w="9525">
            <a:noFill/>
            <a:miter lim="800000"/>
            <a:headEnd/>
            <a:tailEnd/>
          </a:ln>
        </p:spPr>
      </p:pic>
      <p:pic>
        <p:nvPicPr>
          <p:cNvPr id="25604" name="Picture 4" descr="http://t2.gstatic.com/images?q=tbn:ANd9GcScfgwCSfW15g5hxTFiVB9GXccVarXdTHXeLLyriZ9ehFub5zhinw&amp;t=1"/>
          <p:cNvPicPr>
            <a:picLocks noChangeAspect="1" noChangeArrowheads="1"/>
          </p:cNvPicPr>
          <p:nvPr/>
        </p:nvPicPr>
        <p:blipFill>
          <a:blip r:embed="rId6" cstate="print"/>
          <a:srcRect/>
          <a:stretch>
            <a:fillRect/>
          </a:stretch>
        </p:blipFill>
        <p:spPr bwMode="auto">
          <a:xfrm>
            <a:off x="7086600" y="-1"/>
            <a:ext cx="1524000" cy="2228645"/>
          </a:xfrm>
          <a:prstGeom prst="rect">
            <a:avLst/>
          </a:prstGeom>
          <a:noFill/>
        </p:spPr>
      </p:pic>
      <p:pic>
        <p:nvPicPr>
          <p:cNvPr id="25606" name="Picture 6" descr="http://www.clipartoday.com/_thumbs/005/002/Clipart/Things/Household/Bathroom/mirror_clean_112424_tns.png"/>
          <p:cNvPicPr>
            <a:picLocks noChangeAspect="1" noChangeArrowheads="1"/>
          </p:cNvPicPr>
          <p:nvPr/>
        </p:nvPicPr>
        <p:blipFill>
          <a:blip r:embed="rId7" cstate="print"/>
          <a:srcRect/>
          <a:stretch>
            <a:fillRect/>
          </a:stretch>
        </p:blipFill>
        <p:spPr bwMode="auto">
          <a:xfrm>
            <a:off x="3733800" y="3276600"/>
            <a:ext cx="1752600" cy="2336802"/>
          </a:xfrm>
          <a:prstGeom prst="rect">
            <a:avLst/>
          </a:prstGeom>
          <a:noFill/>
        </p:spPr>
      </p:pic>
      <p:pic>
        <p:nvPicPr>
          <p:cNvPr id="36" name="Picture 8" descr="1846704"/>
          <p:cNvPicPr>
            <a:picLocks noChangeAspect="1" noChangeArrowheads="1"/>
          </p:cNvPicPr>
          <p:nvPr/>
        </p:nvPicPr>
        <p:blipFill>
          <a:blip r:embed="rId8" cstate="print"/>
          <a:srcRect/>
          <a:stretch>
            <a:fillRect/>
          </a:stretch>
        </p:blipFill>
        <p:spPr bwMode="auto">
          <a:xfrm>
            <a:off x="0" y="4038600"/>
            <a:ext cx="3048000" cy="1913276"/>
          </a:xfrm>
          <a:prstGeom prst="rect">
            <a:avLst/>
          </a:prstGeom>
          <a:noFill/>
          <a:ln w="9525">
            <a:noFill/>
            <a:miter lim="800000"/>
            <a:headEnd/>
            <a:tailEnd/>
          </a:ln>
        </p:spPr>
      </p:pic>
    </p:spTree>
    <p:extLst>
      <p:ext uri="{BB962C8B-B14F-4D97-AF65-F5344CB8AC3E}">
        <p14:creationId xmlns:p14="http://schemas.microsoft.com/office/powerpoint/2010/main" val="4321841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s-ES_tradnl" dirty="0" smtClean="0"/>
              <a:t/>
            </a:r>
            <a:br>
              <a:rPr lang="es-ES_tradnl" dirty="0" smtClean="0"/>
            </a:br>
            <a:r>
              <a:rPr lang="es-ES_tradnl" dirty="0" smtClean="0"/>
              <a:t>Acentuación</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914400"/>
          </a:xfrm>
        </p:spPr>
        <p:txBody>
          <a:bodyPr/>
          <a:lstStyle/>
          <a:p>
            <a:pPr eaLnBrk="1" hangingPunct="1"/>
            <a:r>
              <a:rPr lang="es-ES_tradnl" b="1" dirty="0" err="1" smtClean="0">
                <a:solidFill>
                  <a:schemeClr val="bg1"/>
                </a:solidFill>
              </a:rPr>
              <a:t>Placement</a:t>
            </a:r>
            <a:r>
              <a:rPr lang="es-ES_tradnl" b="1" dirty="0" smtClean="0">
                <a:solidFill>
                  <a:schemeClr val="bg1"/>
                </a:solidFill>
              </a:rPr>
              <a:t> of </a:t>
            </a:r>
            <a:r>
              <a:rPr lang="es-ES_tradnl" b="1" dirty="0" err="1" smtClean="0">
                <a:solidFill>
                  <a:schemeClr val="bg1"/>
                </a:solidFill>
              </a:rPr>
              <a:t>pronouns</a:t>
            </a:r>
            <a:endParaRPr lang="es-ES_tradnl" b="1" dirty="0" smtClean="0">
              <a:solidFill>
                <a:schemeClr val="bg1"/>
              </a:solidFill>
            </a:endParaRPr>
          </a:p>
        </p:txBody>
      </p:sp>
      <p:sp>
        <p:nvSpPr>
          <p:cNvPr id="9219" name="Rectangle 3"/>
          <p:cNvSpPr>
            <a:spLocks noGrp="1" noChangeArrowheads="1"/>
          </p:cNvSpPr>
          <p:nvPr>
            <p:ph type="body" idx="1"/>
          </p:nvPr>
        </p:nvSpPr>
        <p:spPr>
          <a:xfrm>
            <a:off x="0" y="1219200"/>
            <a:ext cx="8991600" cy="5410200"/>
          </a:xfrm>
        </p:spPr>
        <p:txBody>
          <a:bodyPr/>
          <a:lstStyle/>
          <a:p>
            <a:pPr eaLnBrk="1" hangingPunct="1"/>
            <a:r>
              <a:rPr lang="es-ES_tradnl" b="1" dirty="0" smtClean="0"/>
              <a:t>In </a:t>
            </a:r>
            <a:r>
              <a:rPr lang="es-ES_tradnl" b="1" u="sng" dirty="0" err="1" smtClean="0"/>
              <a:t>affirmative</a:t>
            </a:r>
            <a:r>
              <a:rPr lang="es-ES_tradnl" b="1" dirty="0" smtClean="0"/>
              <a:t> </a:t>
            </a:r>
            <a:r>
              <a:rPr lang="es-ES_tradnl" b="1" dirty="0" err="1" smtClean="0"/>
              <a:t>commands</a:t>
            </a:r>
            <a:r>
              <a:rPr lang="es-ES_tradnl" b="1" dirty="0" smtClean="0"/>
              <a:t>, </a:t>
            </a:r>
            <a:r>
              <a:rPr lang="es-ES_tradnl" b="1" dirty="0" err="1" smtClean="0"/>
              <a:t>all</a:t>
            </a:r>
            <a:r>
              <a:rPr lang="es-ES_tradnl" b="1" dirty="0" smtClean="0"/>
              <a:t> </a:t>
            </a:r>
            <a:r>
              <a:rPr lang="es-ES_tradnl" b="1" dirty="0" err="1" smtClean="0"/>
              <a:t>pronouns</a:t>
            </a:r>
            <a:r>
              <a:rPr lang="es-ES_tradnl" b="1" dirty="0" smtClean="0"/>
              <a:t> MUST be </a:t>
            </a:r>
            <a:r>
              <a:rPr lang="es-ES_tradnl" b="1" dirty="0" err="1" smtClean="0"/>
              <a:t>attached</a:t>
            </a:r>
            <a:r>
              <a:rPr lang="es-ES_tradnl" b="1" dirty="0" smtClean="0"/>
              <a:t>.</a:t>
            </a:r>
          </a:p>
          <a:p>
            <a:pPr eaLnBrk="1" hangingPunct="1">
              <a:buFontTx/>
              <a:buNone/>
            </a:pPr>
            <a:r>
              <a:rPr lang="es-ES_tradnl" b="1" dirty="0" smtClean="0"/>
              <a:t>	</a:t>
            </a:r>
            <a:r>
              <a:rPr lang="es-ES_tradnl" b="1" dirty="0" smtClean="0">
                <a:solidFill>
                  <a:schemeClr val="accent2"/>
                </a:solidFill>
              </a:rPr>
              <a:t>C</a:t>
            </a:r>
            <a:r>
              <a:rPr lang="en-US" b="1" dirty="0" err="1" smtClean="0">
                <a:solidFill>
                  <a:srgbClr val="FF0000"/>
                </a:solidFill>
                <a:cs typeface="Arial" pitchFamily="34" charset="0"/>
              </a:rPr>
              <a:t>ó</a:t>
            </a:r>
            <a:r>
              <a:rPr lang="es-ES_tradnl" b="1" dirty="0" err="1" smtClean="0">
                <a:solidFill>
                  <a:schemeClr val="accent2"/>
                </a:solidFill>
              </a:rPr>
              <a:t>mpr</a:t>
            </a:r>
            <a:r>
              <a:rPr lang="es-ES_tradnl" b="1" dirty="0" err="1" smtClean="0">
                <a:solidFill>
                  <a:srgbClr val="FF0000"/>
                </a:solidFill>
              </a:rPr>
              <a:t>a</a:t>
            </a:r>
            <a:r>
              <a:rPr lang="es-ES_tradnl" b="1" dirty="0" err="1" smtClean="0">
                <a:solidFill>
                  <a:schemeClr val="accent2"/>
                </a:solidFill>
              </a:rPr>
              <a:t>me</a:t>
            </a:r>
            <a:r>
              <a:rPr lang="es-ES_tradnl" b="1" dirty="0" smtClean="0">
                <a:solidFill>
                  <a:schemeClr val="accent2"/>
                </a:solidFill>
              </a:rPr>
              <a:t> esta chaqueta, por favor.</a:t>
            </a:r>
          </a:p>
          <a:p>
            <a:pPr eaLnBrk="1" hangingPunct="1">
              <a:buFontTx/>
              <a:buNone/>
            </a:pPr>
            <a:r>
              <a:rPr lang="es-ES_tradnl" dirty="0" smtClean="0"/>
              <a:t>	</a:t>
            </a:r>
            <a:r>
              <a:rPr lang="es-ES_tradnl" i="1" dirty="0" err="1" smtClean="0"/>
              <a:t>Buy</a:t>
            </a:r>
            <a:r>
              <a:rPr lang="es-ES_tradnl" i="1" dirty="0" smtClean="0"/>
              <a:t> (</a:t>
            </a:r>
            <a:r>
              <a:rPr lang="es-ES_tradnl" i="1" dirty="0" err="1" smtClean="0"/>
              <a:t>for</a:t>
            </a:r>
            <a:r>
              <a:rPr lang="es-ES_tradnl" i="1" dirty="0" smtClean="0"/>
              <a:t>) me </a:t>
            </a:r>
            <a:r>
              <a:rPr lang="es-ES_tradnl" i="1" dirty="0" err="1" smtClean="0"/>
              <a:t>this</a:t>
            </a:r>
            <a:r>
              <a:rPr lang="es-ES_tradnl" i="1" dirty="0" smtClean="0"/>
              <a:t> </a:t>
            </a:r>
            <a:r>
              <a:rPr lang="es-ES_tradnl" i="1" dirty="0" err="1" smtClean="0"/>
              <a:t>jacket</a:t>
            </a:r>
            <a:r>
              <a:rPr lang="es-ES_tradnl" i="1" dirty="0" smtClean="0"/>
              <a:t>, </a:t>
            </a:r>
            <a:r>
              <a:rPr lang="es-ES_tradnl" i="1" dirty="0" err="1" smtClean="0"/>
              <a:t>please</a:t>
            </a:r>
            <a:r>
              <a:rPr lang="es-ES_tradnl" i="1" dirty="0" smtClean="0"/>
              <a:t>.</a:t>
            </a:r>
          </a:p>
          <a:p>
            <a:pPr eaLnBrk="1" hangingPunct="1">
              <a:buFontTx/>
              <a:buNone/>
            </a:pPr>
            <a:endParaRPr lang="es-ES_tradnl" i="1" dirty="0" smtClean="0"/>
          </a:p>
          <a:p>
            <a:pPr eaLnBrk="1" hangingPunct="1">
              <a:buFontTx/>
              <a:buNone/>
            </a:pPr>
            <a:r>
              <a:rPr lang="es-ES_tradnl" i="1" dirty="0" err="1" smtClean="0"/>
              <a:t>Notice</a:t>
            </a:r>
            <a:r>
              <a:rPr lang="es-ES_tradnl" i="1" dirty="0" smtClean="0"/>
              <a:t> </a:t>
            </a:r>
            <a:r>
              <a:rPr lang="es-ES_tradnl" i="1" dirty="0" err="1" smtClean="0"/>
              <a:t>that</a:t>
            </a:r>
            <a:r>
              <a:rPr lang="es-ES_tradnl" i="1" dirty="0" smtClean="0"/>
              <a:t> </a:t>
            </a:r>
            <a:r>
              <a:rPr lang="es-ES_tradnl" i="1" dirty="0" err="1" smtClean="0"/>
              <a:t>an</a:t>
            </a:r>
            <a:r>
              <a:rPr lang="es-ES_tradnl" i="1" dirty="0" smtClean="0"/>
              <a:t> </a:t>
            </a:r>
            <a:r>
              <a:rPr lang="es-ES_tradnl" i="1" dirty="0" err="1" smtClean="0"/>
              <a:t>accent</a:t>
            </a:r>
            <a:r>
              <a:rPr lang="es-ES_tradnl" i="1" dirty="0" smtClean="0"/>
              <a:t> has </a:t>
            </a:r>
            <a:r>
              <a:rPr lang="es-ES_tradnl" i="1" dirty="0" err="1" smtClean="0"/>
              <a:t>been</a:t>
            </a:r>
            <a:r>
              <a:rPr lang="es-ES_tradnl" i="1" dirty="0" smtClean="0"/>
              <a:t> </a:t>
            </a:r>
            <a:r>
              <a:rPr lang="es-ES_tradnl" i="1" dirty="0" err="1" smtClean="0"/>
              <a:t>added</a:t>
            </a:r>
            <a:r>
              <a:rPr lang="es-ES_tradnl" i="1" dirty="0" smtClean="0"/>
              <a:t> </a:t>
            </a:r>
            <a:r>
              <a:rPr lang="es-ES_tradnl" i="1" dirty="0" err="1" smtClean="0"/>
              <a:t>to</a:t>
            </a:r>
            <a:endParaRPr lang="es-ES_tradnl" i="1" dirty="0" smtClean="0"/>
          </a:p>
          <a:p>
            <a:pPr eaLnBrk="1" hangingPunct="1">
              <a:buFontTx/>
              <a:buNone/>
            </a:pPr>
            <a:r>
              <a:rPr lang="es-ES_tradnl" i="1" dirty="0" smtClean="0"/>
              <a:t>preserve </a:t>
            </a:r>
            <a:r>
              <a:rPr lang="es-ES_tradnl" i="1" dirty="0" err="1" smtClean="0"/>
              <a:t>the</a:t>
            </a:r>
            <a:r>
              <a:rPr lang="es-ES_tradnl" i="1" dirty="0" smtClean="0"/>
              <a:t> original </a:t>
            </a:r>
            <a:r>
              <a:rPr lang="es-ES_tradnl" i="1" dirty="0" err="1" smtClean="0"/>
              <a:t>sound</a:t>
            </a:r>
            <a:r>
              <a:rPr lang="es-ES_tradnl" i="1" dirty="0" smtClean="0"/>
              <a:t> of </a:t>
            </a:r>
            <a:r>
              <a:rPr lang="es-ES_tradnl" i="1" dirty="0" err="1" smtClean="0"/>
              <a:t>the</a:t>
            </a:r>
            <a:r>
              <a:rPr lang="es-ES_tradnl" i="1" dirty="0" smtClean="0"/>
              <a:t> </a:t>
            </a:r>
            <a:r>
              <a:rPr lang="es-ES_tradnl" i="1" dirty="0" err="1" smtClean="0"/>
              <a:t>command</a:t>
            </a:r>
            <a:r>
              <a:rPr lang="es-ES_tradnl" i="1" dirty="0" smtClean="0"/>
              <a:t> </a:t>
            </a:r>
          </a:p>
          <a:p>
            <a:pPr eaLnBrk="1" hangingPunct="1">
              <a:buFontTx/>
              <a:buNone/>
            </a:pPr>
            <a:r>
              <a:rPr lang="es-ES_tradnl" i="1" dirty="0" smtClean="0"/>
              <a:t>“compra”.</a:t>
            </a:r>
          </a:p>
        </p:txBody>
      </p:sp>
      <p:sp>
        <p:nvSpPr>
          <p:cNvPr id="9220" name="Line 4"/>
          <p:cNvSpPr>
            <a:spLocks noChangeShapeType="1"/>
          </p:cNvSpPr>
          <p:nvPr/>
        </p:nvSpPr>
        <p:spPr bwMode="auto">
          <a:xfrm flipH="1" flipV="1">
            <a:off x="990600" y="2514600"/>
            <a:ext cx="5638800" cy="1600200"/>
          </a:xfrm>
          <a:prstGeom prst="line">
            <a:avLst/>
          </a:prstGeom>
          <a:noFill/>
          <a:ln w="57150">
            <a:solidFill>
              <a:schemeClr val="tx1"/>
            </a:solidFill>
            <a:round/>
            <a:headEnd/>
            <a:tailEnd type="triangle" w="med" len="me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 calcmode="lin" valueType="num">
                                      <p:cBhvr>
                                        <p:cTn id="7"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4" end="4"/>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9219">
                                            <p:txEl>
                                              <p:pRg st="5" end="5"/>
                                            </p:txEl>
                                          </p:spTgt>
                                        </p:tgtEl>
                                        <p:attrNameLst>
                                          <p:attrName>style.visibility</p:attrName>
                                        </p:attrNameLst>
                                      </p:cBhvr>
                                      <p:to>
                                        <p:strVal val="visible"/>
                                      </p:to>
                                    </p:set>
                                    <p:anim calcmode="lin" valueType="num">
                                      <p:cBhvr>
                                        <p:cTn id="11"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12" dur="500" fill="hold"/>
                                        <p:tgtEl>
                                          <p:spTgt spid="9219">
                                            <p:txEl>
                                              <p:pRg st="5" end="5"/>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9219">
                                            <p:txEl>
                                              <p:pRg st="6" end="6"/>
                                            </p:txEl>
                                          </p:spTgt>
                                        </p:tgtEl>
                                        <p:attrNameLst>
                                          <p:attrName>style.visibility</p:attrName>
                                        </p:attrNameLst>
                                      </p:cBhvr>
                                      <p:to>
                                        <p:strVal val="visible"/>
                                      </p:to>
                                    </p:set>
                                    <p:anim calcmode="lin" valueType="num">
                                      <p:cBhvr>
                                        <p:cTn id="15"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16" dur="500" fill="hold"/>
                                        <p:tgtEl>
                                          <p:spTgt spid="9219">
                                            <p:txEl>
                                              <p:pRg st="6" end="6"/>
                                            </p:txEl>
                                          </p:spTgt>
                                        </p:tgtEl>
                                        <p:attrNameLst>
                                          <p:attrName>ppt_h</p:attrName>
                                        </p:attrNameLst>
                                      </p:cBhvr>
                                      <p:tavLst>
                                        <p:tav tm="0">
                                          <p:val>
                                            <p:strVal val="#ppt_h"/>
                                          </p:val>
                                        </p:tav>
                                        <p:tav tm="100000">
                                          <p:val>
                                            <p:strVal val="#ppt_h"/>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9220"/>
                                        </p:tgtEl>
                                        <p:attrNameLst>
                                          <p:attrName>style.visibility</p:attrName>
                                        </p:attrNameLst>
                                      </p:cBhvr>
                                      <p:to>
                                        <p:strVal val="visible"/>
                                      </p:to>
                                    </p:set>
                                    <p:animEffect transition="in" filter="fade">
                                      <p:cBhvr>
                                        <p:cTn id="19" dur="1000"/>
                                        <p:tgtEl>
                                          <p:spTgt spid="9220"/>
                                        </p:tgtEl>
                                      </p:cBhvr>
                                    </p:animEffect>
                                    <p:anim calcmode="lin" valueType="num">
                                      <p:cBhvr>
                                        <p:cTn id="20" dur="1000" fill="hold"/>
                                        <p:tgtEl>
                                          <p:spTgt spid="9220"/>
                                        </p:tgtEl>
                                        <p:attrNameLst>
                                          <p:attrName>ppt_x</p:attrName>
                                        </p:attrNameLst>
                                      </p:cBhvr>
                                      <p:tavLst>
                                        <p:tav tm="0">
                                          <p:val>
                                            <p:strVal val="#ppt_x"/>
                                          </p:val>
                                        </p:tav>
                                        <p:tav tm="100000">
                                          <p:val>
                                            <p:strVal val="#ppt_x"/>
                                          </p:val>
                                        </p:tav>
                                      </p:tavLst>
                                    </p:anim>
                                    <p:anim calcmode="lin" valueType="num">
                                      <p:cBhvr>
                                        <p:cTn id="21"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9ADEBC"/>
        </a:solidFill>
        <a:effectLst/>
      </p:bgPr>
    </p:bg>
    <p:spTree>
      <p:nvGrpSpPr>
        <p:cNvPr id="1" name=""/>
        <p:cNvGrpSpPr/>
        <p:nvPr/>
      </p:nvGrpSpPr>
      <p:grpSpPr>
        <a:xfrm>
          <a:off x="0" y="0"/>
          <a:ext cx="0" cy="0"/>
          <a:chOff x="0" y="0"/>
          <a:chExt cx="0" cy="0"/>
        </a:xfrm>
      </p:grpSpPr>
      <p:sp>
        <p:nvSpPr>
          <p:cNvPr id="567299" name="Rectangle 3"/>
          <p:cNvSpPr>
            <a:spLocks noGrp="1" noChangeArrowheads="1"/>
          </p:cNvSpPr>
          <p:nvPr>
            <p:ph type="body" idx="1"/>
          </p:nvPr>
        </p:nvSpPr>
        <p:spPr/>
        <p:txBody>
          <a:bodyPr/>
          <a:lstStyle/>
          <a:p>
            <a:pPr eaLnBrk="1" hangingPunct="1"/>
            <a:r>
              <a:rPr lang="en-US" altLang="en-US" sz="4800" dirty="0" smtClean="0"/>
              <a:t>When you tell someone to do something, you are giving an affirmative command.</a:t>
            </a:r>
          </a:p>
        </p:txBody>
      </p:sp>
      <p:sp>
        <p:nvSpPr>
          <p:cNvPr id="5" name="Rectangle 2"/>
          <p:cNvSpPr>
            <a:spLocks noGrp="1" noChangeArrowheads="1"/>
          </p:cNvSpPr>
          <p:nvPr>
            <p:ph type="title"/>
          </p:nvPr>
        </p:nvSpPr>
        <p:spPr>
          <a:xfrm>
            <a:off x="533400" y="0"/>
            <a:ext cx="8229600" cy="1143000"/>
          </a:xfrm>
        </p:spPr>
        <p:txBody>
          <a:bodyPr/>
          <a:lstStyle/>
          <a:p>
            <a:pPr eaLnBrk="1" hangingPunct="1"/>
            <a:r>
              <a:rPr lang="es-ES_tradnl" b="1" dirty="0" err="1" smtClean="0">
                <a:solidFill>
                  <a:schemeClr val="bg1"/>
                </a:solidFill>
              </a:rPr>
              <a:t>Affirmative</a:t>
            </a:r>
            <a:r>
              <a:rPr lang="es-ES_tradnl" b="1" dirty="0" smtClean="0">
                <a:solidFill>
                  <a:schemeClr val="bg1"/>
                </a:solidFill>
              </a:rPr>
              <a:t> </a:t>
            </a:r>
            <a:r>
              <a:rPr lang="es-ES_tradnl" b="1" dirty="0" err="1" smtClean="0">
                <a:solidFill>
                  <a:schemeClr val="bg1"/>
                </a:solidFill>
              </a:rPr>
              <a:t>commands</a:t>
            </a:r>
            <a:endParaRPr lang="es-ES_tradnl" b="1" dirty="0" smtClean="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7299">
                                            <p:txEl>
                                              <p:pRg st="0" end="0"/>
                                            </p:txEl>
                                          </p:spTgt>
                                        </p:tgtEl>
                                        <p:attrNameLst>
                                          <p:attrName>style.visibility</p:attrName>
                                        </p:attrNameLst>
                                      </p:cBhvr>
                                      <p:to>
                                        <p:strVal val="visible"/>
                                      </p:to>
                                    </p:set>
                                    <p:animEffect transition="in" filter="box(out)">
                                      <p:cBhvr>
                                        <p:cTn id="7" dur="500"/>
                                        <p:tgtEl>
                                          <p:spTgt spid="5672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914400"/>
          </a:xfrm>
        </p:spPr>
        <p:txBody>
          <a:bodyPr/>
          <a:lstStyle/>
          <a:p>
            <a:pPr eaLnBrk="1" hangingPunct="1"/>
            <a:r>
              <a:rPr lang="es-ES_tradnl" b="1" dirty="0" err="1" smtClean="0">
                <a:solidFill>
                  <a:schemeClr val="bg1"/>
                </a:solidFill>
              </a:rPr>
              <a:t>Accents</a:t>
            </a:r>
            <a:endParaRPr lang="es-ES_tradnl" b="1" dirty="0" smtClean="0">
              <a:solidFill>
                <a:schemeClr val="bg1"/>
              </a:solidFill>
            </a:endParaRPr>
          </a:p>
        </p:txBody>
      </p:sp>
      <p:sp>
        <p:nvSpPr>
          <p:cNvPr id="9219" name="Rectangle 3"/>
          <p:cNvSpPr>
            <a:spLocks noGrp="1" noChangeArrowheads="1"/>
          </p:cNvSpPr>
          <p:nvPr>
            <p:ph type="body" idx="1"/>
          </p:nvPr>
        </p:nvSpPr>
        <p:spPr>
          <a:xfrm>
            <a:off x="0" y="1219200"/>
            <a:ext cx="8991600" cy="5410200"/>
          </a:xfrm>
        </p:spPr>
        <p:txBody>
          <a:bodyPr/>
          <a:lstStyle/>
          <a:p>
            <a:pPr eaLnBrk="1" hangingPunct="1"/>
            <a:r>
              <a:rPr lang="es-ES_tradnl" b="1" dirty="0" err="1" smtClean="0"/>
              <a:t>Only</a:t>
            </a:r>
            <a:r>
              <a:rPr lang="es-ES_tradnl" b="1" dirty="0" smtClean="0"/>
              <a:t> </a:t>
            </a:r>
            <a:r>
              <a:rPr lang="es-ES_tradnl" b="1" dirty="0" err="1" smtClean="0"/>
              <a:t>add</a:t>
            </a:r>
            <a:r>
              <a:rPr lang="es-ES_tradnl" b="1" dirty="0" smtClean="0"/>
              <a:t> </a:t>
            </a:r>
            <a:r>
              <a:rPr lang="es-ES_tradnl" b="1" dirty="0" err="1" smtClean="0"/>
              <a:t>the</a:t>
            </a:r>
            <a:r>
              <a:rPr lang="es-ES_tradnl" b="1" dirty="0" smtClean="0"/>
              <a:t> </a:t>
            </a:r>
            <a:r>
              <a:rPr lang="es-ES_tradnl" b="1" dirty="0" err="1" smtClean="0"/>
              <a:t>accent</a:t>
            </a:r>
            <a:r>
              <a:rPr lang="es-ES_tradnl" b="1" dirty="0" smtClean="0"/>
              <a:t> </a:t>
            </a:r>
            <a:r>
              <a:rPr lang="es-ES_tradnl" b="1" dirty="0" err="1" smtClean="0"/>
              <a:t>to</a:t>
            </a:r>
            <a:r>
              <a:rPr lang="es-ES_tradnl" b="1" dirty="0" smtClean="0"/>
              <a:t> a </a:t>
            </a:r>
            <a:r>
              <a:rPr lang="es-ES_tradnl" b="1" dirty="0" err="1" smtClean="0"/>
              <a:t>command</a:t>
            </a:r>
            <a:r>
              <a:rPr lang="es-ES_tradnl" b="1" dirty="0" smtClean="0"/>
              <a:t> </a:t>
            </a:r>
            <a:r>
              <a:rPr lang="es-ES_tradnl" b="1" dirty="0" err="1" smtClean="0"/>
              <a:t>when</a:t>
            </a:r>
            <a:r>
              <a:rPr lang="es-ES_tradnl" b="1" dirty="0" smtClean="0"/>
              <a:t> </a:t>
            </a:r>
            <a:r>
              <a:rPr lang="es-ES_tradnl" b="1" dirty="0" err="1" smtClean="0"/>
              <a:t>there</a:t>
            </a:r>
            <a:r>
              <a:rPr lang="es-ES_tradnl" b="1" dirty="0" smtClean="0"/>
              <a:t> are </a:t>
            </a:r>
            <a:r>
              <a:rPr lang="es-ES_tradnl" b="1" dirty="0" err="1" smtClean="0"/>
              <a:t>three</a:t>
            </a:r>
            <a:r>
              <a:rPr lang="es-ES_tradnl" b="1" dirty="0" smtClean="0"/>
              <a:t> </a:t>
            </a:r>
            <a:r>
              <a:rPr lang="es-ES_tradnl" b="1" dirty="0" err="1" smtClean="0"/>
              <a:t>or</a:t>
            </a:r>
            <a:r>
              <a:rPr lang="es-ES_tradnl" b="1" dirty="0" smtClean="0"/>
              <a:t> more </a:t>
            </a:r>
            <a:r>
              <a:rPr lang="es-ES_tradnl" b="1" dirty="0" err="1" smtClean="0"/>
              <a:t>syllables</a:t>
            </a:r>
            <a:r>
              <a:rPr lang="es-ES_tradnl" b="1" dirty="0" smtClean="0"/>
              <a:t>.</a:t>
            </a:r>
          </a:p>
          <a:p>
            <a:pPr eaLnBrk="1" hangingPunct="1">
              <a:buFontTx/>
              <a:buNone/>
            </a:pPr>
            <a:r>
              <a:rPr lang="es-ES_tradnl" b="1" dirty="0" smtClean="0"/>
              <a:t>	</a:t>
            </a:r>
            <a:r>
              <a:rPr lang="es-ES_tradnl" sz="4000" b="1" dirty="0" smtClean="0"/>
              <a:t>Pon la mesa.			Di la verdad.</a:t>
            </a:r>
          </a:p>
          <a:p>
            <a:pPr eaLnBrk="1" hangingPunct="1">
              <a:buFontTx/>
              <a:buNone/>
            </a:pPr>
            <a:r>
              <a:rPr lang="es-ES_tradnl" sz="4000" b="1" i="1" dirty="0"/>
              <a:t>	</a:t>
            </a:r>
            <a:r>
              <a:rPr lang="es-ES_tradnl" sz="4000" b="1" dirty="0" smtClean="0"/>
              <a:t>Ponla.				Dila.</a:t>
            </a:r>
          </a:p>
          <a:p>
            <a:pPr eaLnBrk="1" hangingPunct="1">
              <a:buFontTx/>
              <a:buNone/>
            </a:pPr>
            <a:r>
              <a:rPr lang="es-ES_tradnl" sz="4000" b="1" dirty="0"/>
              <a:t>	</a:t>
            </a:r>
            <a:r>
              <a:rPr lang="es-ES_tradnl" sz="4000" b="1" dirty="0" smtClean="0"/>
              <a:t>P</a:t>
            </a:r>
            <a:r>
              <a:rPr lang="es-ES_tradnl" sz="4000" b="1" dirty="0" smtClean="0">
                <a:solidFill>
                  <a:srgbClr val="FF0000"/>
                </a:solidFill>
              </a:rPr>
              <a:t>ó</a:t>
            </a:r>
            <a:r>
              <a:rPr lang="es-ES_tradnl" sz="4000" b="1" dirty="0" smtClean="0"/>
              <a:t>nmela.				D</a:t>
            </a:r>
            <a:r>
              <a:rPr lang="es-ES_tradnl" sz="4000" b="1" dirty="0" smtClean="0">
                <a:solidFill>
                  <a:srgbClr val="FF0000"/>
                </a:solidFill>
              </a:rPr>
              <a:t>í</a:t>
            </a:r>
            <a:r>
              <a:rPr lang="es-ES_tradnl" sz="4000" b="1" dirty="0" smtClean="0"/>
              <a:t>mela.</a:t>
            </a:r>
            <a:endParaRPr lang="es-ES_tradnl" sz="4000" dirty="0" smtClean="0"/>
          </a:p>
        </p:txBody>
      </p:sp>
      <p:sp>
        <p:nvSpPr>
          <p:cNvPr id="2" name="Rectangle 1"/>
          <p:cNvSpPr/>
          <p:nvPr/>
        </p:nvSpPr>
        <p:spPr>
          <a:xfrm>
            <a:off x="381000" y="4953000"/>
            <a:ext cx="8458200" cy="1384995"/>
          </a:xfrm>
          <a:prstGeom prst="rect">
            <a:avLst/>
          </a:prstGeom>
        </p:spPr>
        <p:txBody>
          <a:bodyPr wrap="square">
            <a:spAutoFit/>
          </a:bodyPr>
          <a:lstStyle/>
          <a:p>
            <a:pPr eaLnBrk="1" hangingPunct="1">
              <a:buFontTx/>
              <a:buNone/>
            </a:pPr>
            <a:r>
              <a:rPr lang="es-ES_tradnl" sz="2800" b="1" i="1" dirty="0" smtClean="0">
                <a:solidFill>
                  <a:srgbClr val="FF0000"/>
                </a:solidFill>
              </a:rPr>
              <a:t>*</a:t>
            </a:r>
            <a:r>
              <a:rPr lang="es-ES_tradnl" sz="2800" b="1" i="1" dirty="0" err="1" smtClean="0"/>
              <a:t>Remember</a:t>
            </a:r>
            <a:r>
              <a:rPr lang="es-ES_tradnl" sz="2800" b="1" i="1" dirty="0" smtClean="0"/>
              <a:t> </a:t>
            </a:r>
            <a:r>
              <a:rPr lang="es-ES_tradnl" sz="2800" b="1" i="1" dirty="0" err="1" smtClean="0"/>
              <a:t>that</a:t>
            </a:r>
            <a:r>
              <a:rPr lang="es-ES_tradnl" sz="2800" b="1" i="1" dirty="0" smtClean="0"/>
              <a:t> </a:t>
            </a:r>
            <a:r>
              <a:rPr lang="es-ES_tradnl" sz="2800" b="1" i="1" dirty="0" err="1"/>
              <a:t>an</a:t>
            </a:r>
            <a:r>
              <a:rPr lang="es-ES_tradnl" sz="2800" b="1" i="1" dirty="0"/>
              <a:t> </a:t>
            </a:r>
            <a:r>
              <a:rPr lang="es-ES_tradnl" sz="2800" b="1" i="1" dirty="0" err="1"/>
              <a:t>accent</a:t>
            </a:r>
            <a:r>
              <a:rPr lang="es-ES_tradnl" sz="2800" b="1" i="1" dirty="0"/>
              <a:t> has </a:t>
            </a:r>
            <a:r>
              <a:rPr lang="es-ES_tradnl" sz="2800" b="1" i="1" dirty="0" err="1"/>
              <a:t>been</a:t>
            </a:r>
            <a:r>
              <a:rPr lang="es-ES_tradnl" sz="2800" b="1" i="1" dirty="0"/>
              <a:t> </a:t>
            </a:r>
            <a:r>
              <a:rPr lang="es-ES_tradnl" sz="2800" b="1" i="1" dirty="0" err="1"/>
              <a:t>added</a:t>
            </a:r>
            <a:r>
              <a:rPr lang="es-ES_tradnl" sz="2800" b="1" i="1" dirty="0"/>
              <a:t> </a:t>
            </a:r>
            <a:r>
              <a:rPr lang="es-ES_tradnl" sz="2800" b="1" i="1" dirty="0" err="1"/>
              <a:t>to</a:t>
            </a:r>
            <a:endParaRPr lang="es-ES_tradnl" sz="2800" b="1" i="1" dirty="0"/>
          </a:p>
          <a:p>
            <a:pPr eaLnBrk="1" hangingPunct="1">
              <a:buFontTx/>
              <a:buNone/>
            </a:pPr>
            <a:r>
              <a:rPr lang="es-ES_tradnl" sz="2800" b="1" i="1" dirty="0"/>
              <a:t>preserve </a:t>
            </a:r>
            <a:r>
              <a:rPr lang="es-ES_tradnl" sz="2800" b="1" i="1" dirty="0" err="1"/>
              <a:t>the</a:t>
            </a:r>
            <a:r>
              <a:rPr lang="es-ES_tradnl" sz="2800" b="1" i="1" dirty="0"/>
              <a:t> original </a:t>
            </a:r>
            <a:r>
              <a:rPr lang="es-ES_tradnl" sz="2800" b="1" i="1" dirty="0" err="1"/>
              <a:t>sound</a:t>
            </a:r>
            <a:r>
              <a:rPr lang="es-ES_tradnl" sz="2800" b="1" i="1" dirty="0"/>
              <a:t> of </a:t>
            </a:r>
            <a:r>
              <a:rPr lang="es-ES_tradnl" sz="2800" b="1" i="1" dirty="0" err="1"/>
              <a:t>the</a:t>
            </a:r>
            <a:r>
              <a:rPr lang="es-ES_tradnl" sz="2800" b="1" i="1" dirty="0"/>
              <a:t> </a:t>
            </a:r>
            <a:r>
              <a:rPr lang="es-ES_tradnl" sz="2800" b="1" i="1" dirty="0" err="1"/>
              <a:t>command</a:t>
            </a:r>
            <a:r>
              <a:rPr lang="es-ES_tradnl" sz="2800" b="1" i="1" dirty="0"/>
              <a:t> </a:t>
            </a:r>
          </a:p>
          <a:p>
            <a:pPr eaLnBrk="1" hangingPunct="1">
              <a:buFontTx/>
              <a:buNone/>
            </a:pPr>
            <a:r>
              <a:rPr lang="es-ES_tradnl" sz="2800" b="1" i="1" dirty="0" smtClean="0"/>
              <a:t>“pon” and “di”.</a:t>
            </a:r>
            <a:endParaRPr lang="es-ES_tradnl" sz="2800" b="1" i="1" dirty="0"/>
          </a:p>
        </p:txBody>
      </p:sp>
    </p:spTree>
    <p:extLst>
      <p:ext uri="{BB962C8B-B14F-4D97-AF65-F5344CB8AC3E}">
        <p14:creationId xmlns:p14="http://schemas.microsoft.com/office/powerpoint/2010/main" val="28743823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4" name="TextBox 3"/>
          <p:cNvSpPr txBox="1"/>
          <p:nvPr/>
        </p:nvSpPr>
        <p:spPr>
          <a:xfrm>
            <a:off x="0" y="1219200"/>
            <a:ext cx="2760692" cy="523220"/>
          </a:xfrm>
          <a:prstGeom prst="rect">
            <a:avLst/>
          </a:prstGeom>
          <a:noFill/>
        </p:spPr>
        <p:txBody>
          <a:bodyPr wrap="none" rtlCol="0">
            <a:spAutoFit/>
          </a:bodyPr>
          <a:lstStyle/>
          <a:p>
            <a:r>
              <a:rPr lang="en-US" sz="2800" b="1" dirty="0" smtClean="0"/>
              <a:t>1. </a:t>
            </a:r>
            <a:r>
              <a:rPr lang="en-US" sz="2800" b="1" dirty="0" err="1" smtClean="0"/>
              <a:t>Dormirse</a:t>
            </a:r>
            <a:r>
              <a:rPr lang="en-US" sz="2800" b="1" dirty="0" smtClean="0"/>
              <a:t> </a:t>
            </a:r>
            <a:r>
              <a:rPr lang="en-US" sz="2800" b="1" dirty="0" err="1" smtClean="0"/>
              <a:t>ya</a:t>
            </a:r>
            <a:r>
              <a:rPr lang="en-US" sz="2800" b="1" dirty="0" smtClean="0"/>
              <a:t>.</a:t>
            </a:r>
            <a:endParaRPr lang="en-US" sz="2800" b="1" dirty="0"/>
          </a:p>
        </p:txBody>
      </p:sp>
      <p:sp>
        <p:nvSpPr>
          <p:cNvPr id="5" name="TextBox 4"/>
          <p:cNvSpPr txBox="1"/>
          <p:nvPr/>
        </p:nvSpPr>
        <p:spPr>
          <a:xfrm>
            <a:off x="4724400" y="1066800"/>
            <a:ext cx="3730508" cy="769441"/>
          </a:xfrm>
          <a:prstGeom prst="rect">
            <a:avLst/>
          </a:prstGeom>
          <a:noFill/>
        </p:spPr>
        <p:txBody>
          <a:bodyPr wrap="none" rtlCol="0">
            <a:spAutoFit/>
          </a:bodyPr>
          <a:lstStyle/>
          <a:p>
            <a:r>
              <a:rPr lang="en-US" sz="4400" b="1" dirty="0" err="1" smtClean="0"/>
              <a:t>Du</a:t>
            </a:r>
            <a:r>
              <a:rPr lang="en-US" sz="4400" b="1" dirty="0" err="1" smtClean="0">
                <a:solidFill>
                  <a:srgbClr val="FF0000"/>
                </a:solidFill>
              </a:rPr>
              <a:t>é</a:t>
            </a:r>
            <a:r>
              <a:rPr lang="en-US" sz="4400" b="1" dirty="0" err="1" smtClean="0"/>
              <a:t>rmete</a:t>
            </a:r>
            <a:r>
              <a:rPr lang="en-US" sz="4400" b="1" dirty="0" smtClean="0"/>
              <a:t> </a:t>
            </a:r>
            <a:r>
              <a:rPr lang="en-US" sz="4400" b="1" dirty="0" err="1" smtClean="0"/>
              <a:t>ya</a:t>
            </a:r>
            <a:r>
              <a:rPr lang="en-US" sz="4400" b="1" dirty="0" smtClean="0"/>
              <a:t>.</a:t>
            </a:r>
            <a:endParaRPr lang="en-US" sz="4400" b="1" dirty="0"/>
          </a:p>
        </p:txBody>
      </p:sp>
      <p:sp>
        <p:nvSpPr>
          <p:cNvPr id="6" name="TextBox 5"/>
          <p:cNvSpPr txBox="1"/>
          <p:nvPr/>
        </p:nvSpPr>
        <p:spPr>
          <a:xfrm>
            <a:off x="0" y="1828800"/>
            <a:ext cx="2321469" cy="523220"/>
          </a:xfrm>
          <a:prstGeom prst="rect">
            <a:avLst/>
          </a:prstGeom>
          <a:noFill/>
        </p:spPr>
        <p:txBody>
          <a:bodyPr wrap="none" rtlCol="0">
            <a:spAutoFit/>
          </a:bodyPr>
          <a:lstStyle/>
          <a:p>
            <a:r>
              <a:rPr lang="en-US" sz="2800" b="1" dirty="0" smtClean="0"/>
              <a:t>2. </a:t>
            </a:r>
            <a:r>
              <a:rPr lang="en-US" sz="2800" b="1" dirty="0" err="1" smtClean="0"/>
              <a:t>Hablarme</a:t>
            </a:r>
            <a:r>
              <a:rPr lang="en-US" sz="2800" b="1" dirty="0" smtClean="0"/>
              <a:t>.</a:t>
            </a:r>
            <a:endParaRPr lang="en-US" sz="2800" b="1" dirty="0"/>
          </a:p>
        </p:txBody>
      </p:sp>
      <p:sp>
        <p:nvSpPr>
          <p:cNvPr id="7" name="TextBox 6"/>
          <p:cNvSpPr txBox="1"/>
          <p:nvPr/>
        </p:nvSpPr>
        <p:spPr>
          <a:xfrm>
            <a:off x="4724400" y="1676400"/>
            <a:ext cx="2694969" cy="769441"/>
          </a:xfrm>
          <a:prstGeom prst="rect">
            <a:avLst/>
          </a:prstGeom>
          <a:noFill/>
        </p:spPr>
        <p:txBody>
          <a:bodyPr wrap="none" rtlCol="0">
            <a:spAutoFit/>
          </a:bodyPr>
          <a:lstStyle/>
          <a:p>
            <a:r>
              <a:rPr lang="en-US" sz="4400" b="1" dirty="0" err="1" smtClean="0"/>
              <a:t>H</a:t>
            </a:r>
            <a:r>
              <a:rPr lang="en-US" sz="4400" b="1" dirty="0" err="1" smtClean="0">
                <a:solidFill>
                  <a:srgbClr val="FF0000"/>
                </a:solidFill>
              </a:rPr>
              <a:t>á</a:t>
            </a:r>
            <a:r>
              <a:rPr lang="en-US" sz="4400" b="1" dirty="0" err="1" smtClean="0"/>
              <a:t>blame</a:t>
            </a:r>
            <a:r>
              <a:rPr lang="en-US" sz="4400" b="1" dirty="0" smtClean="0"/>
              <a:t>.</a:t>
            </a:r>
            <a:endParaRPr lang="en-US" sz="4400" b="1" dirty="0"/>
          </a:p>
        </p:txBody>
      </p:sp>
      <p:sp>
        <p:nvSpPr>
          <p:cNvPr id="8" name="TextBox 7"/>
          <p:cNvSpPr txBox="1"/>
          <p:nvPr/>
        </p:nvSpPr>
        <p:spPr>
          <a:xfrm>
            <a:off x="0" y="2438400"/>
            <a:ext cx="2319866" cy="523220"/>
          </a:xfrm>
          <a:prstGeom prst="rect">
            <a:avLst/>
          </a:prstGeom>
          <a:noFill/>
        </p:spPr>
        <p:txBody>
          <a:bodyPr wrap="none" rtlCol="0">
            <a:spAutoFit/>
          </a:bodyPr>
          <a:lstStyle/>
          <a:p>
            <a:r>
              <a:rPr lang="en-US" sz="2800" b="1" dirty="0" smtClean="0"/>
              <a:t>3. </a:t>
            </a:r>
            <a:r>
              <a:rPr lang="en-US" sz="2800" b="1" dirty="0" err="1" smtClean="0"/>
              <a:t>Escribirle</a:t>
            </a:r>
            <a:r>
              <a:rPr lang="en-US" sz="2800" b="1" dirty="0" smtClean="0"/>
              <a:t>.</a:t>
            </a:r>
            <a:endParaRPr lang="en-US" sz="2800" b="1" dirty="0"/>
          </a:p>
        </p:txBody>
      </p:sp>
      <p:sp>
        <p:nvSpPr>
          <p:cNvPr id="9" name="TextBox 8"/>
          <p:cNvSpPr txBox="1"/>
          <p:nvPr/>
        </p:nvSpPr>
        <p:spPr>
          <a:xfrm>
            <a:off x="4724400" y="2286000"/>
            <a:ext cx="2853666" cy="769441"/>
          </a:xfrm>
          <a:prstGeom prst="rect">
            <a:avLst/>
          </a:prstGeom>
          <a:noFill/>
        </p:spPr>
        <p:txBody>
          <a:bodyPr wrap="none" rtlCol="0">
            <a:spAutoFit/>
          </a:bodyPr>
          <a:lstStyle/>
          <a:p>
            <a:r>
              <a:rPr lang="en-US" sz="4400" b="1" dirty="0" err="1" smtClean="0"/>
              <a:t>Escr</a:t>
            </a:r>
            <a:r>
              <a:rPr lang="en-US" sz="4400" b="1" dirty="0" err="1" smtClean="0">
                <a:solidFill>
                  <a:srgbClr val="FF0000"/>
                </a:solidFill>
              </a:rPr>
              <a:t>í</a:t>
            </a:r>
            <a:r>
              <a:rPr lang="en-US" sz="4400" b="1" dirty="0" err="1" smtClean="0"/>
              <a:t>bele</a:t>
            </a:r>
            <a:r>
              <a:rPr lang="en-US" sz="4400" b="1" dirty="0" smtClean="0"/>
              <a:t>.</a:t>
            </a:r>
            <a:endParaRPr lang="en-US" sz="4400" b="1" dirty="0"/>
          </a:p>
        </p:txBody>
      </p:sp>
      <p:sp>
        <p:nvSpPr>
          <p:cNvPr id="10" name="TextBox 9"/>
          <p:cNvSpPr txBox="1"/>
          <p:nvPr/>
        </p:nvSpPr>
        <p:spPr>
          <a:xfrm>
            <a:off x="0" y="3048000"/>
            <a:ext cx="2000869" cy="523220"/>
          </a:xfrm>
          <a:prstGeom prst="rect">
            <a:avLst/>
          </a:prstGeom>
          <a:noFill/>
        </p:spPr>
        <p:txBody>
          <a:bodyPr wrap="none" rtlCol="0">
            <a:spAutoFit/>
          </a:bodyPr>
          <a:lstStyle/>
          <a:p>
            <a:r>
              <a:rPr lang="en-US" sz="2800" b="1" dirty="0" smtClean="0"/>
              <a:t>4. </a:t>
            </a:r>
            <a:r>
              <a:rPr lang="en-US" sz="2800" b="1" dirty="0" err="1" smtClean="0"/>
              <a:t>Ponerla</a:t>
            </a:r>
            <a:r>
              <a:rPr lang="en-US" sz="2800" b="1" dirty="0" smtClean="0"/>
              <a:t>.</a:t>
            </a:r>
            <a:endParaRPr lang="en-US" sz="2800" b="1" dirty="0"/>
          </a:p>
        </p:txBody>
      </p:sp>
      <p:sp>
        <p:nvSpPr>
          <p:cNvPr id="11" name="TextBox 10"/>
          <p:cNvSpPr txBox="1"/>
          <p:nvPr/>
        </p:nvSpPr>
        <p:spPr>
          <a:xfrm>
            <a:off x="4724400" y="2895600"/>
            <a:ext cx="1879041" cy="769441"/>
          </a:xfrm>
          <a:prstGeom prst="rect">
            <a:avLst/>
          </a:prstGeom>
          <a:noFill/>
        </p:spPr>
        <p:txBody>
          <a:bodyPr wrap="none" rtlCol="0">
            <a:spAutoFit/>
          </a:bodyPr>
          <a:lstStyle/>
          <a:p>
            <a:r>
              <a:rPr lang="en-US" sz="4400" b="1" dirty="0" err="1" smtClean="0"/>
              <a:t>Ponla</a:t>
            </a:r>
            <a:r>
              <a:rPr lang="en-US" sz="4400" b="1" dirty="0" smtClean="0"/>
              <a:t>.</a:t>
            </a:r>
            <a:endParaRPr lang="en-US" sz="4400" b="1" dirty="0"/>
          </a:p>
        </p:txBody>
      </p:sp>
      <p:sp>
        <p:nvSpPr>
          <p:cNvPr id="12" name="TextBox 11"/>
          <p:cNvSpPr txBox="1"/>
          <p:nvPr/>
        </p:nvSpPr>
        <p:spPr>
          <a:xfrm>
            <a:off x="0" y="3657600"/>
            <a:ext cx="2340705" cy="523220"/>
          </a:xfrm>
          <a:prstGeom prst="rect">
            <a:avLst/>
          </a:prstGeom>
          <a:noFill/>
        </p:spPr>
        <p:txBody>
          <a:bodyPr wrap="none" rtlCol="0">
            <a:spAutoFit/>
          </a:bodyPr>
          <a:lstStyle/>
          <a:p>
            <a:r>
              <a:rPr lang="en-US" sz="2800" b="1" dirty="0" smtClean="0"/>
              <a:t>5. Buy it (m).</a:t>
            </a:r>
            <a:endParaRPr lang="en-US" sz="2800" b="1" dirty="0"/>
          </a:p>
        </p:txBody>
      </p:sp>
      <p:sp>
        <p:nvSpPr>
          <p:cNvPr id="13" name="TextBox 12"/>
          <p:cNvSpPr txBox="1"/>
          <p:nvPr/>
        </p:nvSpPr>
        <p:spPr>
          <a:xfrm>
            <a:off x="4724400" y="3505200"/>
            <a:ext cx="2975495" cy="769441"/>
          </a:xfrm>
          <a:prstGeom prst="rect">
            <a:avLst/>
          </a:prstGeom>
          <a:noFill/>
        </p:spPr>
        <p:txBody>
          <a:bodyPr wrap="none" rtlCol="0">
            <a:spAutoFit/>
          </a:bodyPr>
          <a:lstStyle/>
          <a:p>
            <a:r>
              <a:rPr lang="en-US" sz="4400" b="1" dirty="0" err="1" smtClean="0"/>
              <a:t>C</a:t>
            </a:r>
            <a:r>
              <a:rPr lang="en-US" sz="4400" b="1" dirty="0" err="1" smtClean="0">
                <a:solidFill>
                  <a:srgbClr val="FF0000"/>
                </a:solidFill>
              </a:rPr>
              <a:t>ó</a:t>
            </a:r>
            <a:r>
              <a:rPr lang="en-US" sz="4400" b="1" dirty="0" err="1" smtClean="0"/>
              <a:t>mpralo</a:t>
            </a:r>
            <a:r>
              <a:rPr lang="en-US" sz="4400" b="1" dirty="0" smtClean="0"/>
              <a:t>.</a:t>
            </a:r>
            <a:endParaRPr lang="en-US" sz="4400" b="1" dirty="0"/>
          </a:p>
        </p:txBody>
      </p:sp>
      <p:sp>
        <p:nvSpPr>
          <p:cNvPr id="14" name="TextBox 13"/>
          <p:cNvSpPr txBox="1"/>
          <p:nvPr/>
        </p:nvSpPr>
        <p:spPr>
          <a:xfrm>
            <a:off x="0" y="4267200"/>
            <a:ext cx="1941557" cy="523220"/>
          </a:xfrm>
          <a:prstGeom prst="rect">
            <a:avLst/>
          </a:prstGeom>
          <a:noFill/>
        </p:spPr>
        <p:txBody>
          <a:bodyPr wrap="none" rtlCol="0">
            <a:spAutoFit/>
          </a:bodyPr>
          <a:lstStyle/>
          <a:p>
            <a:r>
              <a:rPr lang="en-US" sz="2800" b="1" dirty="0" smtClean="0"/>
              <a:t>6. Do it (f).</a:t>
            </a:r>
            <a:endParaRPr lang="en-US" sz="2800" b="1" dirty="0"/>
          </a:p>
        </p:txBody>
      </p:sp>
      <p:sp>
        <p:nvSpPr>
          <p:cNvPr id="15" name="TextBox 14"/>
          <p:cNvSpPr txBox="1"/>
          <p:nvPr/>
        </p:nvSpPr>
        <p:spPr>
          <a:xfrm>
            <a:off x="4724400" y="4114800"/>
            <a:ext cx="1816523" cy="769441"/>
          </a:xfrm>
          <a:prstGeom prst="rect">
            <a:avLst/>
          </a:prstGeom>
          <a:noFill/>
        </p:spPr>
        <p:txBody>
          <a:bodyPr wrap="none" rtlCol="0">
            <a:spAutoFit/>
          </a:bodyPr>
          <a:lstStyle/>
          <a:p>
            <a:r>
              <a:rPr lang="en-US" sz="4400" b="1" dirty="0" err="1" smtClean="0"/>
              <a:t>Hazla</a:t>
            </a:r>
            <a:r>
              <a:rPr lang="en-US" sz="4400" b="1" dirty="0" smtClean="0"/>
              <a:t>.</a:t>
            </a:r>
            <a:endParaRPr lang="en-US" sz="4400" b="1" dirty="0"/>
          </a:p>
        </p:txBody>
      </p:sp>
      <p:sp>
        <p:nvSpPr>
          <p:cNvPr id="16" name="TextBox 15"/>
          <p:cNvSpPr txBox="1"/>
          <p:nvPr/>
        </p:nvSpPr>
        <p:spPr>
          <a:xfrm>
            <a:off x="0" y="4876800"/>
            <a:ext cx="2172326" cy="523220"/>
          </a:xfrm>
          <a:prstGeom prst="rect">
            <a:avLst/>
          </a:prstGeom>
          <a:noFill/>
        </p:spPr>
        <p:txBody>
          <a:bodyPr wrap="none" rtlCol="0">
            <a:spAutoFit/>
          </a:bodyPr>
          <a:lstStyle/>
          <a:p>
            <a:r>
              <a:rPr lang="en-US" sz="2800" b="1" dirty="0" smtClean="0"/>
              <a:t>7. Visit him.</a:t>
            </a:r>
            <a:endParaRPr lang="en-US" sz="2800" b="1" dirty="0"/>
          </a:p>
        </p:txBody>
      </p:sp>
      <p:sp>
        <p:nvSpPr>
          <p:cNvPr id="17" name="TextBox 16"/>
          <p:cNvSpPr txBox="1"/>
          <p:nvPr/>
        </p:nvSpPr>
        <p:spPr>
          <a:xfrm>
            <a:off x="4724400" y="4724400"/>
            <a:ext cx="2340128" cy="769441"/>
          </a:xfrm>
          <a:prstGeom prst="rect">
            <a:avLst/>
          </a:prstGeom>
          <a:noFill/>
        </p:spPr>
        <p:txBody>
          <a:bodyPr wrap="none" rtlCol="0">
            <a:spAutoFit/>
          </a:bodyPr>
          <a:lstStyle/>
          <a:p>
            <a:r>
              <a:rPr lang="en-US" sz="4400" b="1" dirty="0" err="1" smtClean="0"/>
              <a:t>Vis</a:t>
            </a:r>
            <a:r>
              <a:rPr lang="en-US" sz="4400" b="1" dirty="0" err="1" smtClean="0">
                <a:solidFill>
                  <a:srgbClr val="FF0000"/>
                </a:solidFill>
              </a:rPr>
              <a:t>í</a:t>
            </a:r>
            <a:r>
              <a:rPr lang="en-US" sz="4400" b="1" dirty="0" err="1" smtClean="0"/>
              <a:t>talo</a:t>
            </a:r>
            <a:r>
              <a:rPr lang="en-US" sz="4400" b="1" dirty="0" smtClean="0"/>
              <a:t>.</a:t>
            </a:r>
            <a:endParaRPr lang="en-US" sz="4400" b="1" dirty="0"/>
          </a:p>
        </p:txBody>
      </p:sp>
      <p:sp>
        <p:nvSpPr>
          <p:cNvPr id="18" name="TextBox 17"/>
          <p:cNvSpPr txBox="1"/>
          <p:nvPr/>
        </p:nvSpPr>
        <p:spPr>
          <a:xfrm>
            <a:off x="0" y="5486400"/>
            <a:ext cx="2880340" cy="523220"/>
          </a:xfrm>
          <a:prstGeom prst="rect">
            <a:avLst/>
          </a:prstGeom>
          <a:noFill/>
        </p:spPr>
        <p:txBody>
          <a:bodyPr wrap="none" rtlCol="0">
            <a:spAutoFit/>
          </a:bodyPr>
          <a:lstStyle/>
          <a:p>
            <a:r>
              <a:rPr lang="en-US" sz="2800" b="1" dirty="0" smtClean="0"/>
              <a:t>8. Send (to) her.</a:t>
            </a:r>
            <a:endParaRPr lang="en-US" sz="2800" b="1" dirty="0"/>
          </a:p>
        </p:txBody>
      </p:sp>
      <p:sp>
        <p:nvSpPr>
          <p:cNvPr id="19" name="TextBox 18"/>
          <p:cNvSpPr txBox="1"/>
          <p:nvPr/>
        </p:nvSpPr>
        <p:spPr>
          <a:xfrm>
            <a:off x="4724400" y="5334000"/>
            <a:ext cx="2319866" cy="769441"/>
          </a:xfrm>
          <a:prstGeom prst="rect">
            <a:avLst/>
          </a:prstGeom>
          <a:noFill/>
        </p:spPr>
        <p:txBody>
          <a:bodyPr wrap="none" rtlCol="0">
            <a:spAutoFit/>
          </a:bodyPr>
          <a:lstStyle/>
          <a:p>
            <a:r>
              <a:rPr lang="en-US" sz="4400" b="1" dirty="0" err="1" smtClean="0"/>
              <a:t>Env</a:t>
            </a:r>
            <a:r>
              <a:rPr lang="en-US" sz="4400" b="1" dirty="0" err="1" smtClean="0">
                <a:solidFill>
                  <a:srgbClr val="FF0000"/>
                </a:solidFill>
              </a:rPr>
              <a:t>í</a:t>
            </a:r>
            <a:r>
              <a:rPr lang="en-US" sz="4400" b="1" dirty="0" err="1" smtClean="0"/>
              <a:t>ale</a:t>
            </a:r>
            <a:r>
              <a:rPr lang="en-US" sz="4400" b="1" dirty="0" smtClean="0"/>
              <a:t>.</a:t>
            </a:r>
            <a:endParaRPr lang="en-US" sz="4400" b="1" dirty="0"/>
          </a:p>
        </p:txBody>
      </p:sp>
      <p:sp>
        <p:nvSpPr>
          <p:cNvPr id="20" name="TextBox 19"/>
          <p:cNvSpPr txBox="1"/>
          <p:nvPr/>
        </p:nvSpPr>
        <p:spPr>
          <a:xfrm>
            <a:off x="0" y="6096000"/>
            <a:ext cx="1981055" cy="523220"/>
          </a:xfrm>
          <a:prstGeom prst="rect">
            <a:avLst/>
          </a:prstGeom>
          <a:noFill/>
        </p:spPr>
        <p:txBody>
          <a:bodyPr wrap="none" rtlCol="0">
            <a:spAutoFit/>
          </a:bodyPr>
          <a:lstStyle/>
          <a:p>
            <a:r>
              <a:rPr lang="en-US" sz="2800" b="1" dirty="0" smtClean="0"/>
              <a:t>9. Call her.</a:t>
            </a:r>
            <a:endParaRPr lang="en-US" sz="2800" b="1" dirty="0"/>
          </a:p>
        </p:txBody>
      </p:sp>
      <p:sp>
        <p:nvSpPr>
          <p:cNvPr id="21" name="TextBox 20"/>
          <p:cNvSpPr txBox="1"/>
          <p:nvPr/>
        </p:nvSpPr>
        <p:spPr>
          <a:xfrm>
            <a:off x="4724400" y="5943600"/>
            <a:ext cx="2444900" cy="769441"/>
          </a:xfrm>
          <a:prstGeom prst="rect">
            <a:avLst/>
          </a:prstGeom>
          <a:noFill/>
        </p:spPr>
        <p:txBody>
          <a:bodyPr wrap="none" rtlCol="0">
            <a:spAutoFit/>
          </a:bodyPr>
          <a:lstStyle/>
          <a:p>
            <a:r>
              <a:rPr lang="en-US" sz="4400" b="1" dirty="0" err="1" smtClean="0"/>
              <a:t>Ll</a:t>
            </a:r>
            <a:r>
              <a:rPr lang="en-US" sz="4400" b="1" dirty="0" err="1" smtClean="0">
                <a:solidFill>
                  <a:srgbClr val="FF0000"/>
                </a:solidFill>
              </a:rPr>
              <a:t>á</a:t>
            </a:r>
            <a:r>
              <a:rPr lang="en-US" sz="4400" b="1" dirty="0" err="1" smtClean="0"/>
              <a:t>mala</a:t>
            </a:r>
            <a:r>
              <a:rPr lang="en-US" sz="4400" b="1" dirty="0" smtClean="0"/>
              <a:t>.</a:t>
            </a:r>
            <a:endParaRPr lang="en-US" sz="4400" b="1" dirty="0"/>
          </a:p>
        </p:txBody>
      </p:sp>
      <p:sp>
        <p:nvSpPr>
          <p:cNvPr id="22" name="Rectangle 2"/>
          <p:cNvSpPr txBox="1">
            <a:spLocks noChangeArrowheads="1"/>
          </p:cNvSpPr>
          <p:nvPr/>
        </p:nvSpPr>
        <p:spPr>
          <a:xfrm>
            <a:off x="0" y="0"/>
            <a:ext cx="8686800" cy="1143000"/>
          </a:xfrm>
          <a:prstGeom prst="rect">
            <a:avLst/>
          </a:prstGeom>
        </p:spPr>
        <p:txBody>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s-ES_tradnl" sz="3600" b="1" i="0" u="none" strike="noStrike" kern="0" cap="none" spc="0" normalizeH="0" baseline="0" noProof="0" dirty="0" smtClean="0">
                <a:ln>
                  <a:noFill/>
                </a:ln>
                <a:solidFill>
                  <a:schemeClr val="bg1"/>
                </a:solidFill>
                <a:effectLst/>
                <a:uLnTx/>
                <a:uFillTx/>
                <a:latin typeface="+mj-lt"/>
                <a:ea typeface="+mj-ea"/>
                <a:cs typeface="+mj-cs"/>
              </a:rPr>
              <a:t>Escribe los mandatos</a:t>
            </a:r>
            <a:r>
              <a:rPr kumimoji="0" lang="es-ES_tradnl" sz="3600" b="1" i="0" u="none" strike="noStrike" kern="0" cap="none" spc="0" normalizeH="0" noProof="0" dirty="0" smtClean="0">
                <a:ln>
                  <a:noFill/>
                </a:ln>
                <a:solidFill>
                  <a:schemeClr val="bg1"/>
                </a:solidFill>
                <a:effectLst/>
                <a:uLnTx/>
                <a:uFillTx/>
                <a:latin typeface="+mj-lt"/>
                <a:ea typeface="+mj-ea"/>
                <a:cs typeface="+mj-cs"/>
              </a:rPr>
              <a:t> afirmativo tú con el pronombre.</a:t>
            </a:r>
            <a:endParaRPr kumimoji="0" lang="es-ES_tradnl" sz="36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amond(i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amond(in)">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amond(i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amond(i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amond(in)">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9"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5400" b="1" dirty="0" smtClean="0">
                <a:solidFill>
                  <a:schemeClr val="bg1"/>
                </a:solidFill>
              </a:rPr>
              <a:t>Pronouns</a:t>
            </a:r>
          </a:p>
        </p:txBody>
      </p:sp>
      <p:sp>
        <p:nvSpPr>
          <p:cNvPr id="14339" name="Rectangle 3"/>
          <p:cNvSpPr>
            <a:spLocks noGrp="1" noChangeArrowheads="1"/>
          </p:cNvSpPr>
          <p:nvPr>
            <p:ph type="body" idx="1"/>
          </p:nvPr>
        </p:nvSpPr>
        <p:spPr/>
        <p:txBody>
          <a:bodyPr/>
          <a:lstStyle/>
          <a:p>
            <a:pPr eaLnBrk="1" hangingPunct="1"/>
            <a:r>
              <a:rPr lang="es-ES_tradnl" b="1" dirty="0" smtClean="0"/>
              <a:t>In </a:t>
            </a:r>
            <a:r>
              <a:rPr lang="es-ES_tradnl" b="1" dirty="0" err="1" smtClean="0"/>
              <a:t>negative</a:t>
            </a:r>
            <a:r>
              <a:rPr lang="es-ES_tradnl" b="1" dirty="0" smtClean="0"/>
              <a:t> </a:t>
            </a:r>
            <a:r>
              <a:rPr lang="es-ES_tradnl" b="1" dirty="0" err="1" smtClean="0"/>
              <a:t>commands</a:t>
            </a:r>
            <a:r>
              <a:rPr lang="es-ES_tradnl" b="1" dirty="0" smtClean="0"/>
              <a:t>, </a:t>
            </a:r>
            <a:r>
              <a:rPr lang="es-ES_tradnl" b="1" dirty="0" err="1" smtClean="0">
                <a:solidFill>
                  <a:schemeClr val="bg1"/>
                </a:solidFill>
              </a:rPr>
              <a:t>all</a:t>
            </a:r>
            <a:r>
              <a:rPr lang="es-ES_tradnl" b="1" dirty="0" smtClean="0">
                <a:solidFill>
                  <a:schemeClr val="bg1"/>
                </a:solidFill>
              </a:rPr>
              <a:t> </a:t>
            </a:r>
            <a:r>
              <a:rPr lang="es-ES_tradnl" b="1" dirty="0" err="1" smtClean="0">
                <a:solidFill>
                  <a:schemeClr val="bg1"/>
                </a:solidFill>
              </a:rPr>
              <a:t>object</a:t>
            </a:r>
            <a:r>
              <a:rPr lang="es-ES_tradnl" b="1" dirty="0" smtClean="0">
                <a:solidFill>
                  <a:schemeClr val="bg1"/>
                </a:solidFill>
              </a:rPr>
              <a:t> </a:t>
            </a:r>
            <a:r>
              <a:rPr lang="es-ES_tradnl" b="1" dirty="0" err="1" smtClean="0">
                <a:solidFill>
                  <a:schemeClr val="bg1"/>
                </a:solidFill>
              </a:rPr>
              <a:t>pronouns</a:t>
            </a:r>
            <a:r>
              <a:rPr lang="es-ES_tradnl" b="1" dirty="0" smtClean="0">
                <a:solidFill>
                  <a:schemeClr val="bg1"/>
                </a:solidFill>
              </a:rPr>
              <a:t> </a:t>
            </a:r>
            <a:r>
              <a:rPr lang="es-ES_tradnl" b="1" dirty="0" smtClean="0">
                <a:solidFill>
                  <a:schemeClr val="bg1"/>
                </a:solidFill>
              </a:rPr>
              <a:t>MUST</a:t>
            </a:r>
            <a:r>
              <a:rPr lang="es-ES_tradnl" b="1" dirty="0" smtClean="0"/>
              <a:t> be placed </a:t>
            </a:r>
            <a:r>
              <a:rPr lang="es-ES_tradnl" b="1" dirty="0" err="1" smtClean="0"/>
              <a:t>before</a:t>
            </a:r>
            <a:r>
              <a:rPr lang="es-ES_tradnl" b="1" dirty="0" smtClean="0"/>
              <a:t> </a:t>
            </a:r>
            <a:r>
              <a:rPr lang="es-ES_tradnl" b="1" dirty="0" err="1" smtClean="0"/>
              <a:t>the</a:t>
            </a:r>
            <a:r>
              <a:rPr lang="es-ES_tradnl" b="1" dirty="0" smtClean="0"/>
              <a:t> </a:t>
            </a:r>
            <a:r>
              <a:rPr lang="es-ES_tradnl" b="1" dirty="0" err="1" smtClean="0"/>
              <a:t>command</a:t>
            </a:r>
            <a:r>
              <a:rPr lang="es-ES_tradnl" b="1" dirty="0" smtClean="0"/>
              <a:t>.</a:t>
            </a:r>
          </a:p>
          <a:p>
            <a:pPr eaLnBrk="1" hangingPunct="1">
              <a:buFontTx/>
              <a:buNone/>
            </a:pPr>
            <a:r>
              <a:rPr lang="es-ES_tradnl" b="1" dirty="0" smtClean="0"/>
              <a:t>	</a:t>
            </a:r>
            <a:r>
              <a:rPr lang="es-ES_tradnl" b="1" dirty="0" smtClean="0">
                <a:solidFill>
                  <a:srgbClr val="FF0000"/>
                </a:solidFill>
              </a:rPr>
              <a:t>No</a:t>
            </a:r>
            <a:r>
              <a:rPr lang="es-ES_tradnl" sz="2000" b="1" dirty="0" smtClean="0">
                <a:solidFill>
                  <a:schemeClr val="accent2"/>
                </a:solidFill>
              </a:rPr>
              <a:t> </a:t>
            </a:r>
            <a:r>
              <a:rPr lang="es-ES_tradnl" b="1" dirty="0" smtClean="0">
                <a:solidFill>
                  <a:schemeClr val="bg1"/>
                </a:solidFill>
              </a:rPr>
              <a:t>me</a:t>
            </a:r>
            <a:r>
              <a:rPr lang="es-ES_tradnl" sz="2400" b="1" dirty="0" smtClean="0">
                <a:solidFill>
                  <a:schemeClr val="accent2"/>
                </a:solidFill>
              </a:rPr>
              <a:t> </a:t>
            </a:r>
            <a:r>
              <a:rPr lang="es-ES_tradnl" b="1" dirty="0" smtClean="0">
                <a:solidFill>
                  <a:schemeClr val="accent2"/>
                </a:solidFill>
              </a:rPr>
              <a:t>compr</a:t>
            </a:r>
            <a:r>
              <a:rPr lang="es-ES_tradnl" b="1" dirty="0" smtClean="0">
                <a:solidFill>
                  <a:srgbClr val="FF0000"/>
                </a:solidFill>
              </a:rPr>
              <a:t>es</a:t>
            </a:r>
            <a:r>
              <a:rPr lang="es-ES_tradnl" sz="2000" b="1" dirty="0" smtClean="0">
                <a:solidFill>
                  <a:schemeClr val="accent2"/>
                </a:solidFill>
              </a:rPr>
              <a:t> </a:t>
            </a:r>
            <a:r>
              <a:rPr lang="es-ES_tradnl" b="1" dirty="0" smtClean="0">
                <a:solidFill>
                  <a:schemeClr val="accent2"/>
                </a:solidFill>
              </a:rPr>
              <a:t>esta</a:t>
            </a:r>
            <a:r>
              <a:rPr lang="es-ES_tradnl" sz="2000" b="1" dirty="0" smtClean="0">
                <a:solidFill>
                  <a:schemeClr val="accent2"/>
                </a:solidFill>
              </a:rPr>
              <a:t> </a:t>
            </a:r>
            <a:r>
              <a:rPr lang="es-ES_tradnl" b="1" dirty="0" smtClean="0">
                <a:solidFill>
                  <a:schemeClr val="accent2"/>
                </a:solidFill>
              </a:rPr>
              <a:t>chaqueta.</a:t>
            </a:r>
            <a:r>
              <a:rPr lang="es-ES_tradnl" sz="2000" b="1" dirty="0" smtClean="0">
                <a:solidFill>
                  <a:schemeClr val="accent2"/>
                </a:solidFill>
              </a:rPr>
              <a:t>  </a:t>
            </a:r>
            <a:r>
              <a:rPr lang="es-ES_tradnl" b="1" dirty="0" smtClean="0">
                <a:solidFill>
                  <a:schemeClr val="accent2"/>
                </a:solidFill>
              </a:rPr>
              <a:t>No</a:t>
            </a:r>
            <a:r>
              <a:rPr lang="es-ES_tradnl" sz="2000" b="1" dirty="0" smtClean="0">
                <a:solidFill>
                  <a:schemeClr val="accent2"/>
                </a:solidFill>
              </a:rPr>
              <a:t> </a:t>
            </a:r>
            <a:r>
              <a:rPr lang="es-ES_tradnl" b="1" dirty="0" smtClean="0">
                <a:solidFill>
                  <a:schemeClr val="accent2"/>
                </a:solidFill>
              </a:rPr>
              <a:t>me</a:t>
            </a:r>
            <a:r>
              <a:rPr lang="es-ES_tradnl" sz="2000" b="1" dirty="0" smtClean="0">
                <a:solidFill>
                  <a:schemeClr val="accent2"/>
                </a:solidFill>
              </a:rPr>
              <a:t> </a:t>
            </a:r>
            <a:r>
              <a:rPr lang="es-ES_tradnl" b="1" dirty="0" smtClean="0">
                <a:solidFill>
                  <a:schemeClr val="accent2"/>
                </a:solidFill>
              </a:rPr>
              <a:t>gusta.</a:t>
            </a:r>
          </a:p>
          <a:p>
            <a:pPr eaLnBrk="1" hangingPunct="1">
              <a:buFontTx/>
              <a:buNone/>
            </a:pPr>
            <a:r>
              <a:rPr lang="es-ES_tradnl" dirty="0" smtClean="0"/>
              <a:t>	</a:t>
            </a:r>
            <a:r>
              <a:rPr lang="es-ES_tradnl" i="1" dirty="0" err="1" smtClean="0"/>
              <a:t>Don’t</a:t>
            </a:r>
            <a:r>
              <a:rPr lang="es-ES_tradnl" i="1" dirty="0" smtClean="0"/>
              <a:t> </a:t>
            </a:r>
            <a:r>
              <a:rPr lang="es-ES_tradnl" i="1" dirty="0" err="1" smtClean="0"/>
              <a:t>buy</a:t>
            </a:r>
            <a:r>
              <a:rPr lang="es-ES_tradnl" i="1" dirty="0" smtClean="0"/>
              <a:t> me </a:t>
            </a:r>
            <a:r>
              <a:rPr lang="es-ES_tradnl" i="1" dirty="0" err="1" smtClean="0"/>
              <a:t>this</a:t>
            </a:r>
            <a:r>
              <a:rPr lang="es-ES_tradnl" i="1" dirty="0" smtClean="0"/>
              <a:t> </a:t>
            </a:r>
            <a:r>
              <a:rPr lang="es-ES_tradnl" i="1" dirty="0" err="1" smtClean="0"/>
              <a:t>jacket</a:t>
            </a:r>
            <a:r>
              <a:rPr lang="es-ES_tradnl" i="1" dirty="0" smtClean="0"/>
              <a:t>.  I </a:t>
            </a:r>
            <a:r>
              <a:rPr lang="es-ES_tradnl" i="1" dirty="0" err="1" smtClean="0"/>
              <a:t>don’t</a:t>
            </a:r>
            <a:r>
              <a:rPr lang="es-ES_tradnl" i="1" dirty="0" smtClean="0"/>
              <a:t> </a:t>
            </a:r>
            <a:r>
              <a:rPr lang="es-ES_tradnl" i="1" dirty="0" err="1" smtClean="0"/>
              <a:t>like</a:t>
            </a:r>
            <a:r>
              <a:rPr lang="es-ES_tradnl" i="1" dirty="0" smtClean="0"/>
              <a:t> </a:t>
            </a:r>
            <a:r>
              <a:rPr lang="es-ES_tradnl" i="1" dirty="0" err="1" smtClean="0"/>
              <a:t>it</a:t>
            </a:r>
            <a:r>
              <a:rPr lang="es-ES_tradnl" i="1" dirty="0" smtClean="0"/>
              <a:t>.</a:t>
            </a:r>
          </a:p>
          <a:p>
            <a:pPr eaLnBrk="1" hangingPunct="1"/>
            <a:endParaRPr lang="es-ES_tradnl"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4" name="TextBox 3"/>
          <p:cNvSpPr txBox="1"/>
          <p:nvPr/>
        </p:nvSpPr>
        <p:spPr>
          <a:xfrm>
            <a:off x="0" y="1219200"/>
            <a:ext cx="2260555" cy="523220"/>
          </a:xfrm>
          <a:prstGeom prst="rect">
            <a:avLst/>
          </a:prstGeom>
          <a:noFill/>
        </p:spPr>
        <p:txBody>
          <a:bodyPr wrap="none" rtlCol="0">
            <a:spAutoFit/>
          </a:bodyPr>
          <a:lstStyle/>
          <a:p>
            <a:r>
              <a:rPr lang="en-US" sz="2800" b="1" dirty="0" smtClean="0"/>
              <a:t>1. </a:t>
            </a:r>
            <a:r>
              <a:rPr lang="en-US" sz="2800" b="1" dirty="0" err="1" smtClean="0"/>
              <a:t>Dormirse</a:t>
            </a:r>
            <a:r>
              <a:rPr lang="en-US" sz="2800" b="1" dirty="0" smtClean="0"/>
              <a:t>.</a:t>
            </a:r>
            <a:endParaRPr lang="en-US" sz="2800" b="1" dirty="0"/>
          </a:p>
        </p:txBody>
      </p:sp>
      <p:sp>
        <p:nvSpPr>
          <p:cNvPr id="5" name="TextBox 4"/>
          <p:cNvSpPr txBox="1"/>
          <p:nvPr/>
        </p:nvSpPr>
        <p:spPr>
          <a:xfrm>
            <a:off x="4724400" y="1219200"/>
            <a:ext cx="4419600" cy="523220"/>
          </a:xfrm>
          <a:prstGeom prst="rect">
            <a:avLst/>
          </a:prstGeom>
          <a:noFill/>
        </p:spPr>
        <p:txBody>
          <a:bodyPr wrap="square" rtlCol="0">
            <a:spAutoFit/>
          </a:bodyPr>
          <a:lstStyle/>
          <a:p>
            <a:r>
              <a:rPr lang="en-US" sz="2800" b="1" dirty="0" smtClean="0">
                <a:solidFill>
                  <a:schemeClr val="bg1"/>
                </a:solidFill>
              </a:rPr>
              <a:t>No </a:t>
            </a:r>
            <a:r>
              <a:rPr lang="en-US" sz="2800" b="1" dirty="0" err="1" smtClean="0">
                <a:solidFill>
                  <a:schemeClr val="bg1"/>
                </a:solidFill>
              </a:rPr>
              <a:t>te</a:t>
            </a:r>
            <a:r>
              <a:rPr lang="en-US" sz="2800" b="1" dirty="0" smtClean="0">
                <a:solidFill>
                  <a:schemeClr val="bg1"/>
                </a:solidFill>
              </a:rPr>
              <a:t> </a:t>
            </a:r>
            <a:r>
              <a:rPr lang="en-US" sz="2800" b="1" dirty="0" err="1" smtClean="0">
                <a:solidFill>
                  <a:schemeClr val="bg1"/>
                </a:solidFill>
              </a:rPr>
              <a:t>duermas</a:t>
            </a:r>
            <a:r>
              <a:rPr lang="en-US" sz="2800" b="1" dirty="0" smtClean="0">
                <a:solidFill>
                  <a:schemeClr val="bg1"/>
                </a:solidFill>
              </a:rPr>
              <a:t>.</a:t>
            </a:r>
            <a:endParaRPr lang="en-US" sz="2800" b="1" dirty="0">
              <a:solidFill>
                <a:schemeClr val="bg1"/>
              </a:solidFill>
            </a:endParaRPr>
          </a:p>
        </p:txBody>
      </p:sp>
      <p:sp>
        <p:nvSpPr>
          <p:cNvPr id="6" name="TextBox 5"/>
          <p:cNvSpPr txBox="1"/>
          <p:nvPr/>
        </p:nvSpPr>
        <p:spPr>
          <a:xfrm>
            <a:off x="0" y="1828800"/>
            <a:ext cx="2321469" cy="523220"/>
          </a:xfrm>
          <a:prstGeom prst="rect">
            <a:avLst/>
          </a:prstGeom>
          <a:noFill/>
        </p:spPr>
        <p:txBody>
          <a:bodyPr wrap="none" rtlCol="0">
            <a:spAutoFit/>
          </a:bodyPr>
          <a:lstStyle/>
          <a:p>
            <a:r>
              <a:rPr lang="en-US" sz="2800" b="1" dirty="0" smtClean="0"/>
              <a:t>2. </a:t>
            </a:r>
            <a:r>
              <a:rPr lang="en-US" sz="2800" b="1" dirty="0" err="1" smtClean="0"/>
              <a:t>Hablarme</a:t>
            </a:r>
            <a:r>
              <a:rPr lang="en-US" sz="2800" b="1" dirty="0" smtClean="0"/>
              <a:t>.</a:t>
            </a:r>
            <a:endParaRPr lang="en-US" sz="2800" b="1" dirty="0"/>
          </a:p>
        </p:txBody>
      </p:sp>
      <p:sp>
        <p:nvSpPr>
          <p:cNvPr id="7" name="TextBox 6"/>
          <p:cNvSpPr txBox="1"/>
          <p:nvPr/>
        </p:nvSpPr>
        <p:spPr>
          <a:xfrm>
            <a:off x="4724400" y="1828800"/>
            <a:ext cx="4419600" cy="523220"/>
          </a:xfrm>
          <a:prstGeom prst="rect">
            <a:avLst/>
          </a:prstGeom>
          <a:noFill/>
        </p:spPr>
        <p:txBody>
          <a:bodyPr wrap="square" rtlCol="0">
            <a:spAutoFit/>
          </a:bodyPr>
          <a:lstStyle/>
          <a:p>
            <a:r>
              <a:rPr lang="en-US" sz="2800" b="1" dirty="0" smtClean="0">
                <a:solidFill>
                  <a:schemeClr val="bg1"/>
                </a:solidFill>
              </a:rPr>
              <a:t>No me </a:t>
            </a:r>
            <a:r>
              <a:rPr lang="en-US" sz="2800" b="1" dirty="0" err="1" smtClean="0">
                <a:solidFill>
                  <a:schemeClr val="bg1"/>
                </a:solidFill>
              </a:rPr>
              <a:t>hables</a:t>
            </a:r>
            <a:r>
              <a:rPr lang="en-US" sz="2800" b="1" dirty="0" smtClean="0">
                <a:solidFill>
                  <a:schemeClr val="bg1"/>
                </a:solidFill>
              </a:rPr>
              <a:t>.</a:t>
            </a:r>
            <a:endParaRPr lang="en-US" sz="2800" b="1" dirty="0">
              <a:solidFill>
                <a:schemeClr val="bg1"/>
              </a:solidFill>
            </a:endParaRPr>
          </a:p>
        </p:txBody>
      </p:sp>
      <p:sp>
        <p:nvSpPr>
          <p:cNvPr id="8" name="TextBox 7"/>
          <p:cNvSpPr txBox="1"/>
          <p:nvPr/>
        </p:nvSpPr>
        <p:spPr>
          <a:xfrm>
            <a:off x="0" y="2438400"/>
            <a:ext cx="2319866" cy="523220"/>
          </a:xfrm>
          <a:prstGeom prst="rect">
            <a:avLst/>
          </a:prstGeom>
          <a:noFill/>
        </p:spPr>
        <p:txBody>
          <a:bodyPr wrap="none" rtlCol="0">
            <a:spAutoFit/>
          </a:bodyPr>
          <a:lstStyle/>
          <a:p>
            <a:r>
              <a:rPr lang="en-US" sz="2800" b="1" dirty="0" smtClean="0"/>
              <a:t>3. </a:t>
            </a:r>
            <a:r>
              <a:rPr lang="en-US" sz="2800" b="1" dirty="0" err="1" smtClean="0"/>
              <a:t>Escribirle</a:t>
            </a:r>
            <a:r>
              <a:rPr lang="en-US" sz="2800" b="1" dirty="0" smtClean="0"/>
              <a:t>.</a:t>
            </a:r>
            <a:endParaRPr lang="en-US" sz="2800" b="1" dirty="0"/>
          </a:p>
        </p:txBody>
      </p:sp>
      <p:sp>
        <p:nvSpPr>
          <p:cNvPr id="9" name="TextBox 8"/>
          <p:cNvSpPr txBox="1"/>
          <p:nvPr/>
        </p:nvSpPr>
        <p:spPr>
          <a:xfrm>
            <a:off x="4724400" y="2438400"/>
            <a:ext cx="4419600" cy="523220"/>
          </a:xfrm>
          <a:prstGeom prst="rect">
            <a:avLst/>
          </a:prstGeom>
          <a:noFill/>
        </p:spPr>
        <p:txBody>
          <a:bodyPr wrap="square" rtlCol="0">
            <a:spAutoFit/>
          </a:bodyPr>
          <a:lstStyle/>
          <a:p>
            <a:r>
              <a:rPr lang="en-US" sz="2800" b="1" dirty="0" smtClean="0">
                <a:solidFill>
                  <a:schemeClr val="bg1"/>
                </a:solidFill>
              </a:rPr>
              <a:t>No le </a:t>
            </a:r>
            <a:r>
              <a:rPr lang="en-US" sz="2800" b="1" dirty="0" err="1" smtClean="0">
                <a:solidFill>
                  <a:schemeClr val="bg1"/>
                </a:solidFill>
              </a:rPr>
              <a:t>escribas</a:t>
            </a:r>
            <a:r>
              <a:rPr lang="en-US" sz="2800" b="1" dirty="0" smtClean="0">
                <a:solidFill>
                  <a:schemeClr val="bg1"/>
                </a:solidFill>
              </a:rPr>
              <a:t>.</a:t>
            </a:r>
            <a:endParaRPr lang="en-US" sz="2800" b="1" dirty="0">
              <a:solidFill>
                <a:schemeClr val="bg1"/>
              </a:solidFill>
            </a:endParaRPr>
          </a:p>
        </p:txBody>
      </p:sp>
      <p:sp>
        <p:nvSpPr>
          <p:cNvPr id="10" name="TextBox 9"/>
          <p:cNvSpPr txBox="1"/>
          <p:nvPr/>
        </p:nvSpPr>
        <p:spPr>
          <a:xfrm>
            <a:off x="0" y="3048000"/>
            <a:ext cx="2000869" cy="523220"/>
          </a:xfrm>
          <a:prstGeom prst="rect">
            <a:avLst/>
          </a:prstGeom>
          <a:noFill/>
        </p:spPr>
        <p:txBody>
          <a:bodyPr wrap="none" rtlCol="0">
            <a:spAutoFit/>
          </a:bodyPr>
          <a:lstStyle/>
          <a:p>
            <a:r>
              <a:rPr lang="en-US" sz="2800" b="1" dirty="0" smtClean="0"/>
              <a:t>4. </a:t>
            </a:r>
            <a:r>
              <a:rPr lang="en-US" sz="2800" b="1" dirty="0" err="1" smtClean="0"/>
              <a:t>Ponerla</a:t>
            </a:r>
            <a:r>
              <a:rPr lang="en-US" sz="2800" b="1" dirty="0" smtClean="0"/>
              <a:t>.</a:t>
            </a:r>
            <a:endParaRPr lang="en-US" sz="2800" b="1" dirty="0"/>
          </a:p>
        </p:txBody>
      </p:sp>
      <p:sp>
        <p:nvSpPr>
          <p:cNvPr id="11" name="TextBox 10"/>
          <p:cNvSpPr txBox="1"/>
          <p:nvPr/>
        </p:nvSpPr>
        <p:spPr>
          <a:xfrm>
            <a:off x="4724400" y="3048000"/>
            <a:ext cx="4419600" cy="523220"/>
          </a:xfrm>
          <a:prstGeom prst="rect">
            <a:avLst/>
          </a:prstGeom>
          <a:noFill/>
        </p:spPr>
        <p:txBody>
          <a:bodyPr wrap="square" rtlCol="0">
            <a:spAutoFit/>
          </a:bodyPr>
          <a:lstStyle/>
          <a:p>
            <a:r>
              <a:rPr lang="en-US" sz="2800" b="1" dirty="0" smtClean="0">
                <a:solidFill>
                  <a:schemeClr val="bg1"/>
                </a:solidFill>
              </a:rPr>
              <a:t>No la </a:t>
            </a:r>
            <a:r>
              <a:rPr lang="en-US" sz="2800" b="1" dirty="0" err="1" smtClean="0">
                <a:solidFill>
                  <a:schemeClr val="bg1"/>
                </a:solidFill>
              </a:rPr>
              <a:t>pongas</a:t>
            </a:r>
            <a:r>
              <a:rPr lang="en-US" sz="2800" b="1" dirty="0" smtClean="0">
                <a:solidFill>
                  <a:schemeClr val="bg1"/>
                </a:solidFill>
              </a:rPr>
              <a:t>.</a:t>
            </a:r>
            <a:endParaRPr lang="en-US" sz="2800" b="1" dirty="0">
              <a:solidFill>
                <a:schemeClr val="bg1"/>
              </a:solidFill>
            </a:endParaRPr>
          </a:p>
        </p:txBody>
      </p:sp>
      <p:sp>
        <p:nvSpPr>
          <p:cNvPr id="12" name="TextBox 11"/>
          <p:cNvSpPr txBox="1"/>
          <p:nvPr/>
        </p:nvSpPr>
        <p:spPr>
          <a:xfrm>
            <a:off x="0" y="3657600"/>
            <a:ext cx="2340705" cy="523220"/>
          </a:xfrm>
          <a:prstGeom prst="rect">
            <a:avLst/>
          </a:prstGeom>
          <a:noFill/>
        </p:spPr>
        <p:txBody>
          <a:bodyPr wrap="none" rtlCol="0">
            <a:spAutoFit/>
          </a:bodyPr>
          <a:lstStyle/>
          <a:p>
            <a:r>
              <a:rPr lang="en-US" sz="2800" b="1" dirty="0" smtClean="0"/>
              <a:t>5. Buy it (m).</a:t>
            </a:r>
            <a:endParaRPr lang="en-US" sz="2800" b="1" dirty="0"/>
          </a:p>
        </p:txBody>
      </p:sp>
      <p:sp>
        <p:nvSpPr>
          <p:cNvPr id="13" name="TextBox 12"/>
          <p:cNvSpPr txBox="1"/>
          <p:nvPr/>
        </p:nvSpPr>
        <p:spPr>
          <a:xfrm>
            <a:off x="4724400" y="3657600"/>
            <a:ext cx="4419600" cy="523220"/>
          </a:xfrm>
          <a:prstGeom prst="rect">
            <a:avLst/>
          </a:prstGeom>
          <a:noFill/>
        </p:spPr>
        <p:txBody>
          <a:bodyPr wrap="square" rtlCol="0">
            <a:spAutoFit/>
          </a:bodyPr>
          <a:lstStyle/>
          <a:p>
            <a:r>
              <a:rPr lang="en-US" sz="2800" b="1" dirty="0" smtClean="0">
                <a:solidFill>
                  <a:schemeClr val="bg1"/>
                </a:solidFill>
              </a:rPr>
              <a:t>No lo </a:t>
            </a:r>
            <a:r>
              <a:rPr lang="en-US" sz="2800" b="1" dirty="0" err="1" smtClean="0">
                <a:solidFill>
                  <a:schemeClr val="bg1"/>
                </a:solidFill>
              </a:rPr>
              <a:t>compres</a:t>
            </a:r>
            <a:r>
              <a:rPr lang="en-US" sz="2800" b="1" dirty="0" smtClean="0">
                <a:solidFill>
                  <a:schemeClr val="bg1"/>
                </a:solidFill>
              </a:rPr>
              <a:t>.</a:t>
            </a:r>
            <a:endParaRPr lang="en-US" sz="2800" b="1" dirty="0">
              <a:solidFill>
                <a:schemeClr val="bg1"/>
              </a:solidFill>
            </a:endParaRPr>
          </a:p>
        </p:txBody>
      </p:sp>
      <p:sp>
        <p:nvSpPr>
          <p:cNvPr id="14" name="TextBox 13"/>
          <p:cNvSpPr txBox="1"/>
          <p:nvPr/>
        </p:nvSpPr>
        <p:spPr>
          <a:xfrm>
            <a:off x="0" y="4267200"/>
            <a:ext cx="1941557" cy="523220"/>
          </a:xfrm>
          <a:prstGeom prst="rect">
            <a:avLst/>
          </a:prstGeom>
          <a:noFill/>
        </p:spPr>
        <p:txBody>
          <a:bodyPr wrap="none" rtlCol="0">
            <a:spAutoFit/>
          </a:bodyPr>
          <a:lstStyle/>
          <a:p>
            <a:r>
              <a:rPr lang="en-US" sz="2800" b="1" dirty="0" smtClean="0"/>
              <a:t>6. Do it (f).</a:t>
            </a:r>
            <a:endParaRPr lang="en-US" sz="2800" b="1" dirty="0"/>
          </a:p>
        </p:txBody>
      </p:sp>
      <p:sp>
        <p:nvSpPr>
          <p:cNvPr id="15" name="TextBox 14"/>
          <p:cNvSpPr txBox="1"/>
          <p:nvPr/>
        </p:nvSpPr>
        <p:spPr>
          <a:xfrm>
            <a:off x="4724400" y="4267200"/>
            <a:ext cx="4419600" cy="523220"/>
          </a:xfrm>
          <a:prstGeom prst="rect">
            <a:avLst/>
          </a:prstGeom>
          <a:noFill/>
        </p:spPr>
        <p:txBody>
          <a:bodyPr wrap="square" rtlCol="0">
            <a:spAutoFit/>
          </a:bodyPr>
          <a:lstStyle/>
          <a:p>
            <a:r>
              <a:rPr lang="en-US" sz="2800" b="1" dirty="0" smtClean="0">
                <a:solidFill>
                  <a:schemeClr val="bg1"/>
                </a:solidFill>
              </a:rPr>
              <a:t>No la </a:t>
            </a:r>
            <a:r>
              <a:rPr lang="en-US" sz="2800" b="1" dirty="0" err="1" smtClean="0">
                <a:solidFill>
                  <a:schemeClr val="bg1"/>
                </a:solidFill>
              </a:rPr>
              <a:t>hagas</a:t>
            </a:r>
            <a:r>
              <a:rPr lang="en-US" sz="2800" b="1" dirty="0" smtClean="0">
                <a:solidFill>
                  <a:schemeClr val="bg1"/>
                </a:solidFill>
              </a:rPr>
              <a:t>.</a:t>
            </a:r>
            <a:endParaRPr lang="en-US" sz="2800" b="1" dirty="0">
              <a:solidFill>
                <a:schemeClr val="bg1"/>
              </a:solidFill>
            </a:endParaRPr>
          </a:p>
        </p:txBody>
      </p:sp>
      <p:sp>
        <p:nvSpPr>
          <p:cNvPr id="16" name="TextBox 15"/>
          <p:cNvSpPr txBox="1"/>
          <p:nvPr/>
        </p:nvSpPr>
        <p:spPr>
          <a:xfrm>
            <a:off x="0" y="4876800"/>
            <a:ext cx="2172326" cy="523220"/>
          </a:xfrm>
          <a:prstGeom prst="rect">
            <a:avLst/>
          </a:prstGeom>
          <a:noFill/>
        </p:spPr>
        <p:txBody>
          <a:bodyPr wrap="none" rtlCol="0">
            <a:spAutoFit/>
          </a:bodyPr>
          <a:lstStyle/>
          <a:p>
            <a:r>
              <a:rPr lang="en-US" sz="2800" b="1" dirty="0" smtClean="0"/>
              <a:t>7. Visit him.</a:t>
            </a:r>
            <a:endParaRPr lang="en-US" sz="2800" b="1" dirty="0"/>
          </a:p>
        </p:txBody>
      </p:sp>
      <p:sp>
        <p:nvSpPr>
          <p:cNvPr id="17" name="TextBox 16"/>
          <p:cNvSpPr txBox="1"/>
          <p:nvPr/>
        </p:nvSpPr>
        <p:spPr>
          <a:xfrm>
            <a:off x="4724400" y="4876800"/>
            <a:ext cx="4419600" cy="523220"/>
          </a:xfrm>
          <a:prstGeom prst="rect">
            <a:avLst/>
          </a:prstGeom>
          <a:noFill/>
        </p:spPr>
        <p:txBody>
          <a:bodyPr wrap="square" rtlCol="0">
            <a:spAutoFit/>
          </a:bodyPr>
          <a:lstStyle/>
          <a:p>
            <a:r>
              <a:rPr lang="en-US" sz="2800" b="1" dirty="0" smtClean="0">
                <a:solidFill>
                  <a:schemeClr val="bg1"/>
                </a:solidFill>
              </a:rPr>
              <a:t>No lo </a:t>
            </a:r>
            <a:r>
              <a:rPr lang="en-US" sz="2800" b="1" dirty="0" err="1" smtClean="0">
                <a:solidFill>
                  <a:schemeClr val="bg1"/>
                </a:solidFill>
              </a:rPr>
              <a:t>visites</a:t>
            </a:r>
            <a:r>
              <a:rPr lang="en-US" sz="2800" b="1" dirty="0" smtClean="0">
                <a:solidFill>
                  <a:schemeClr val="bg1"/>
                </a:solidFill>
              </a:rPr>
              <a:t>.</a:t>
            </a:r>
            <a:endParaRPr lang="en-US" sz="2800" b="1" dirty="0">
              <a:solidFill>
                <a:schemeClr val="bg1"/>
              </a:solidFill>
            </a:endParaRPr>
          </a:p>
        </p:txBody>
      </p:sp>
      <p:sp>
        <p:nvSpPr>
          <p:cNvPr id="18" name="TextBox 17"/>
          <p:cNvSpPr txBox="1"/>
          <p:nvPr/>
        </p:nvSpPr>
        <p:spPr>
          <a:xfrm>
            <a:off x="0" y="5486400"/>
            <a:ext cx="2880340" cy="523220"/>
          </a:xfrm>
          <a:prstGeom prst="rect">
            <a:avLst/>
          </a:prstGeom>
          <a:noFill/>
        </p:spPr>
        <p:txBody>
          <a:bodyPr wrap="none" rtlCol="0">
            <a:spAutoFit/>
          </a:bodyPr>
          <a:lstStyle/>
          <a:p>
            <a:r>
              <a:rPr lang="en-US" sz="2800" b="1" dirty="0" smtClean="0"/>
              <a:t>8. Send (to) her.</a:t>
            </a:r>
            <a:endParaRPr lang="en-US" sz="2800" b="1" dirty="0"/>
          </a:p>
        </p:txBody>
      </p:sp>
      <p:sp>
        <p:nvSpPr>
          <p:cNvPr id="19" name="TextBox 18"/>
          <p:cNvSpPr txBox="1"/>
          <p:nvPr/>
        </p:nvSpPr>
        <p:spPr>
          <a:xfrm>
            <a:off x="4724400" y="5486400"/>
            <a:ext cx="4419600" cy="523220"/>
          </a:xfrm>
          <a:prstGeom prst="rect">
            <a:avLst/>
          </a:prstGeom>
          <a:noFill/>
        </p:spPr>
        <p:txBody>
          <a:bodyPr wrap="square" rtlCol="0">
            <a:spAutoFit/>
          </a:bodyPr>
          <a:lstStyle/>
          <a:p>
            <a:r>
              <a:rPr lang="en-US" sz="2800" b="1" dirty="0" smtClean="0">
                <a:solidFill>
                  <a:schemeClr val="bg1"/>
                </a:solidFill>
              </a:rPr>
              <a:t>No le </a:t>
            </a:r>
            <a:r>
              <a:rPr lang="en-US" sz="2800" b="1" dirty="0" err="1" smtClean="0">
                <a:solidFill>
                  <a:schemeClr val="bg1"/>
                </a:solidFill>
              </a:rPr>
              <a:t>envíes</a:t>
            </a:r>
            <a:r>
              <a:rPr lang="en-US" sz="2800" b="1" dirty="0" smtClean="0">
                <a:solidFill>
                  <a:schemeClr val="bg1"/>
                </a:solidFill>
              </a:rPr>
              <a:t>.</a:t>
            </a:r>
            <a:endParaRPr lang="en-US" sz="2800" b="1" dirty="0">
              <a:solidFill>
                <a:schemeClr val="bg1"/>
              </a:solidFill>
            </a:endParaRPr>
          </a:p>
        </p:txBody>
      </p:sp>
      <p:sp>
        <p:nvSpPr>
          <p:cNvPr id="20" name="TextBox 19"/>
          <p:cNvSpPr txBox="1"/>
          <p:nvPr/>
        </p:nvSpPr>
        <p:spPr>
          <a:xfrm>
            <a:off x="0" y="6096000"/>
            <a:ext cx="1981055" cy="523220"/>
          </a:xfrm>
          <a:prstGeom prst="rect">
            <a:avLst/>
          </a:prstGeom>
          <a:noFill/>
        </p:spPr>
        <p:txBody>
          <a:bodyPr wrap="none" rtlCol="0">
            <a:spAutoFit/>
          </a:bodyPr>
          <a:lstStyle/>
          <a:p>
            <a:r>
              <a:rPr lang="en-US" sz="2800" b="1" dirty="0" smtClean="0"/>
              <a:t>9. Call her.</a:t>
            </a:r>
            <a:endParaRPr lang="en-US" sz="2800" b="1" dirty="0"/>
          </a:p>
        </p:txBody>
      </p:sp>
      <p:sp>
        <p:nvSpPr>
          <p:cNvPr id="21" name="TextBox 20"/>
          <p:cNvSpPr txBox="1"/>
          <p:nvPr/>
        </p:nvSpPr>
        <p:spPr>
          <a:xfrm>
            <a:off x="4724400" y="6096000"/>
            <a:ext cx="4419600" cy="523220"/>
          </a:xfrm>
          <a:prstGeom prst="rect">
            <a:avLst/>
          </a:prstGeom>
          <a:noFill/>
        </p:spPr>
        <p:txBody>
          <a:bodyPr wrap="square" rtlCol="0">
            <a:spAutoFit/>
          </a:bodyPr>
          <a:lstStyle/>
          <a:p>
            <a:r>
              <a:rPr lang="en-US" sz="2800" b="1" dirty="0" smtClean="0">
                <a:solidFill>
                  <a:schemeClr val="bg1"/>
                </a:solidFill>
              </a:rPr>
              <a:t>No la </a:t>
            </a:r>
            <a:r>
              <a:rPr lang="en-US" sz="2800" b="1" dirty="0" err="1" smtClean="0">
                <a:solidFill>
                  <a:schemeClr val="bg1"/>
                </a:solidFill>
              </a:rPr>
              <a:t>llames</a:t>
            </a:r>
            <a:r>
              <a:rPr lang="en-US" sz="2800" b="1" dirty="0" smtClean="0">
                <a:solidFill>
                  <a:schemeClr val="bg1"/>
                </a:solidFill>
              </a:rPr>
              <a:t>.</a:t>
            </a:r>
            <a:endParaRPr lang="en-US" sz="2800" b="1" dirty="0">
              <a:solidFill>
                <a:schemeClr val="bg1"/>
              </a:solidFill>
            </a:endParaRPr>
          </a:p>
        </p:txBody>
      </p:sp>
      <p:sp>
        <p:nvSpPr>
          <p:cNvPr id="22" name="Rectangle 2"/>
          <p:cNvSpPr txBox="1">
            <a:spLocks noChangeArrowheads="1"/>
          </p:cNvSpPr>
          <p:nvPr/>
        </p:nvSpPr>
        <p:spPr>
          <a:xfrm>
            <a:off x="0" y="0"/>
            <a:ext cx="8686800" cy="1143000"/>
          </a:xfrm>
          <a:prstGeom prst="rect">
            <a:avLst/>
          </a:prstGeom>
        </p:spPr>
        <p:txBody>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s-ES_tradnl" sz="3600" b="1" i="0" u="none" strike="noStrike" kern="0" cap="none" spc="0" normalizeH="0" baseline="0" noProof="0" dirty="0" smtClean="0">
                <a:ln>
                  <a:noFill/>
                </a:ln>
                <a:solidFill>
                  <a:schemeClr val="bg1"/>
                </a:solidFill>
                <a:effectLst/>
                <a:uLnTx/>
                <a:uFillTx/>
                <a:latin typeface="+mj-lt"/>
                <a:ea typeface="+mj-ea"/>
                <a:cs typeface="+mj-cs"/>
              </a:rPr>
              <a:t>Escribe los mandatos</a:t>
            </a:r>
            <a:r>
              <a:rPr kumimoji="0" lang="es-ES_tradnl" sz="3600" b="1" i="0" u="none" strike="noStrike" kern="0" cap="none" spc="0" normalizeH="0" noProof="0" dirty="0" smtClean="0">
                <a:ln>
                  <a:noFill/>
                </a:ln>
                <a:solidFill>
                  <a:schemeClr val="bg1"/>
                </a:solidFill>
                <a:effectLst/>
                <a:uLnTx/>
                <a:uFillTx/>
                <a:latin typeface="+mj-lt"/>
                <a:ea typeface="+mj-ea"/>
                <a:cs typeface="+mj-cs"/>
              </a:rPr>
              <a:t> </a:t>
            </a:r>
            <a:r>
              <a:rPr lang="es-ES_tradnl" sz="3600" b="1" u="sng" kern="0" noProof="0" dirty="0" smtClean="0">
                <a:solidFill>
                  <a:schemeClr val="bg1"/>
                </a:solidFill>
                <a:latin typeface="+mj-lt"/>
                <a:ea typeface="+mj-ea"/>
                <a:cs typeface="+mj-cs"/>
              </a:rPr>
              <a:t>NEGATIVOS</a:t>
            </a:r>
            <a:r>
              <a:rPr kumimoji="0" lang="es-ES_tradnl" sz="3600" b="1" i="0" u="none" strike="noStrike" kern="0" cap="none" spc="0" normalizeH="0" noProof="0" dirty="0" smtClean="0">
                <a:ln>
                  <a:noFill/>
                </a:ln>
                <a:solidFill>
                  <a:schemeClr val="bg1"/>
                </a:solidFill>
                <a:effectLst/>
                <a:uLnTx/>
                <a:uFillTx/>
                <a:latin typeface="+mj-lt"/>
                <a:ea typeface="+mj-ea"/>
                <a:cs typeface="+mj-cs"/>
              </a:rPr>
              <a:t> tú con el pronombre.</a:t>
            </a:r>
            <a:endParaRPr kumimoji="0" lang="es-ES_tradnl" sz="36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ppt_w*0.05"/>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anim calcmode="lin" valueType="num">
                                      <p:cBhvr>
                                        <p:cTn id="18" dur="500" fill="hold"/>
                                        <p:tgtEl>
                                          <p:spTgt spid="7"/>
                                        </p:tgtEl>
                                        <p:attrNameLst>
                                          <p:attrName>ppt_x</p:attrName>
                                        </p:attrNameLst>
                                      </p:cBhvr>
                                      <p:tavLst>
                                        <p:tav tm="0">
                                          <p:val>
                                            <p:strVal val="#ppt_x-.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strVal val="#ppt_w*0.05"/>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anim calcmode="lin" valueType="num">
                                      <p:cBhvr>
                                        <p:cTn id="27" dur="500" fill="hold"/>
                                        <p:tgtEl>
                                          <p:spTgt spid="9"/>
                                        </p:tgtEl>
                                        <p:attrNameLst>
                                          <p:attrName>ppt_x</p:attrName>
                                        </p:attrNameLst>
                                      </p:cBhvr>
                                      <p:tavLst>
                                        <p:tav tm="0">
                                          <p:val>
                                            <p:strVal val="#ppt_x-.2"/>
                                          </p:val>
                                        </p:tav>
                                        <p:tav tm="100000">
                                          <p:val>
                                            <p:strVal val="#ppt_x"/>
                                          </p:val>
                                        </p:tav>
                                      </p:tavLst>
                                    </p:anim>
                                    <p:anim calcmode="lin" valueType="num">
                                      <p:cBhvr>
                                        <p:cTn id="28" dur="500" fill="hold"/>
                                        <p:tgtEl>
                                          <p:spTgt spid="9"/>
                                        </p:tgtEl>
                                        <p:attrNameLst>
                                          <p:attrName>ppt_y</p:attrName>
                                        </p:attrNameLst>
                                      </p:cBhvr>
                                      <p:tavLst>
                                        <p:tav tm="0">
                                          <p:val>
                                            <p:strVal val="#ppt_y"/>
                                          </p:val>
                                        </p:tav>
                                        <p:tav tm="100000">
                                          <p:val>
                                            <p:strVal val="#ppt_y"/>
                                          </p:val>
                                        </p:tav>
                                      </p:tavLst>
                                    </p:anim>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strVal val="#ppt_w*0.05"/>
                                          </p:val>
                                        </p:tav>
                                        <p:tav tm="100000">
                                          <p:val>
                                            <p:strVal val="#ppt_w"/>
                                          </p:val>
                                        </p:tav>
                                      </p:tavLst>
                                    </p:anim>
                                    <p:anim calcmode="lin" valueType="num">
                                      <p:cBhvr>
                                        <p:cTn id="35" dur="500" fill="hold"/>
                                        <p:tgtEl>
                                          <p:spTgt spid="11"/>
                                        </p:tgtEl>
                                        <p:attrNameLst>
                                          <p:attrName>ppt_h</p:attrName>
                                        </p:attrNameLst>
                                      </p:cBhvr>
                                      <p:tavLst>
                                        <p:tav tm="0">
                                          <p:val>
                                            <p:strVal val="#ppt_h"/>
                                          </p:val>
                                        </p:tav>
                                        <p:tav tm="100000">
                                          <p:val>
                                            <p:strVal val="#ppt_h"/>
                                          </p:val>
                                        </p:tav>
                                      </p:tavLst>
                                    </p:anim>
                                    <p:anim calcmode="lin" valueType="num">
                                      <p:cBhvr>
                                        <p:cTn id="36" dur="500" fill="hold"/>
                                        <p:tgtEl>
                                          <p:spTgt spid="11"/>
                                        </p:tgtEl>
                                        <p:attrNameLst>
                                          <p:attrName>ppt_x</p:attrName>
                                        </p:attrNameLst>
                                      </p:cBhvr>
                                      <p:tavLst>
                                        <p:tav tm="0">
                                          <p:val>
                                            <p:strVal val="#ppt_x-.2"/>
                                          </p:val>
                                        </p:tav>
                                        <p:tav tm="100000">
                                          <p:val>
                                            <p:strVal val="#ppt_x"/>
                                          </p:val>
                                        </p:tav>
                                      </p:tavLst>
                                    </p:anim>
                                    <p:anim calcmode="lin" valueType="num">
                                      <p:cBhvr>
                                        <p:cTn id="37" dur="500" fill="hold"/>
                                        <p:tgtEl>
                                          <p:spTgt spid="11"/>
                                        </p:tgtEl>
                                        <p:attrNameLst>
                                          <p:attrName>ppt_y</p:attrName>
                                        </p:attrNameLst>
                                      </p:cBhvr>
                                      <p:tavLst>
                                        <p:tav tm="0">
                                          <p:val>
                                            <p:strVal val="#ppt_y"/>
                                          </p:val>
                                        </p:tav>
                                        <p:tav tm="100000">
                                          <p:val>
                                            <p:strVal val="#ppt_y"/>
                                          </p:val>
                                        </p:tav>
                                      </p:tavLst>
                                    </p:anim>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strVal val="#ppt_w*0.05"/>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anim calcmode="lin" valueType="num">
                                      <p:cBhvr>
                                        <p:cTn id="45" dur="500" fill="hold"/>
                                        <p:tgtEl>
                                          <p:spTgt spid="13"/>
                                        </p:tgtEl>
                                        <p:attrNameLst>
                                          <p:attrName>ppt_x</p:attrName>
                                        </p:attrNameLst>
                                      </p:cBhvr>
                                      <p:tavLst>
                                        <p:tav tm="0">
                                          <p:val>
                                            <p:strVal val="#ppt_x-.2"/>
                                          </p:val>
                                        </p:tav>
                                        <p:tav tm="100000">
                                          <p:val>
                                            <p:strVal val="#ppt_x"/>
                                          </p:val>
                                        </p:tav>
                                      </p:tavLst>
                                    </p:anim>
                                    <p:anim calcmode="lin" valueType="num">
                                      <p:cBhvr>
                                        <p:cTn id="46" dur="500" fill="hold"/>
                                        <p:tgtEl>
                                          <p:spTgt spid="13"/>
                                        </p:tgtEl>
                                        <p:attrNameLst>
                                          <p:attrName>ppt_y</p:attrName>
                                        </p:attrNameLst>
                                      </p:cBhvr>
                                      <p:tavLst>
                                        <p:tav tm="0">
                                          <p:val>
                                            <p:strVal val="#ppt_y"/>
                                          </p:val>
                                        </p:tav>
                                        <p:tav tm="100000">
                                          <p:val>
                                            <p:strVal val="#ppt_y"/>
                                          </p:val>
                                        </p:tav>
                                      </p:tavLst>
                                    </p:anim>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strVal val="#ppt_w*0.05"/>
                                          </p:val>
                                        </p:tav>
                                        <p:tav tm="100000">
                                          <p:val>
                                            <p:strVal val="#ppt_w"/>
                                          </p:val>
                                        </p:tav>
                                      </p:tavLst>
                                    </p:anim>
                                    <p:anim calcmode="lin" valueType="num">
                                      <p:cBhvr>
                                        <p:cTn id="53" dur="500" fill="hold"/>
                                        <p:tgtEl>
                                          <p:spTgt spid="15"/>
                                        </p:tgtEl>
                                        <p:attrNameLst>
                                          <p:attrName>ppt_h</p:attrName>
                                        </p:attrNameLst>
                                      </p:cBhvr>
                                      <p:tavLst>
                                        <p:tav tm="0">
                                          <p:val>
                                            <p:strVal val="#ppt_h"/>
                                          </p:val>
                                        </p:tav>
                                        <p:tav tm="100000">
                                          <p:val>
                                            <p:strVal val="#ppt_h"/>
                                          </p:val>
                                        </p:tav>
                                      </p:tavLst>
                                    </p:anim>
                                    <p:anim calcmode="lin" valueType="num">
                                      <p:cBhvr>
                                        <p:cTn id="54" dur="500" fill="hold"/>
                                        <p:tgtEl>
                                          <p:spTgt spid="15"/>
                                        </p:tgtEl>
                                        <p:attrNameLst>
                                          <p:attrName>ppt_x</p:attrName>
                                        </p:attrNameLst>
                                      </p:cBhvr>
                                      <p:tavLst>
                                        <p:tav tm="0">
                                          <p:val>
                                            <p:strVal val="#ppt_x-.2"/>
                                          </p:val>
                                        </p:tav>
                                        <p:tav tm="100000">
                                          <p:val>
                                            <p:strVal val="#ppt_x"/>
                                          </p:val>
                                        </p:tav>
                                      </p:tavLst>
                                    </p:anim>
                                    <p:anim calcmode="lin" valueType="num">
                                      <p:cBhvr>
                                        <p:cTn id="55" dur="500" fill="hold"/>
                                        <p:tgtEl>
                                          <p:spTgt spid="15"/>
                                        </p:tgtEl>
                                        <p:attrNameLst>
                                          <p:attrName>ppt_y</p:attrName>
                                        </p:attrNameLst>
                                      </p:cBhvr>
                                      <p:tavLst>
                                        <p:tav tm="0">
                                          <p:val>
                                            <p:strVal val="#ppt_y"/>
                                          </p:val>
                                        </p:tav>
                                        <p:tav tm="100000">
                                          <p:val>
                                            <p:strVal val="#ppt_y"/>
                                          </p:val>
                                        </p:tav>
                                      </p:tavLst>
                                    </p:anim>
                                    <p:animEffect transition="in" filter="fad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fill="hold"/>
                                        <p:tgtEl>
                                          <p:spTgt spid="17"/>
                                        </p:tgtEl>
                                        <p:attrNameLst>
                                          <p:attrName>ppt_w</p:attrName>
                                        </p:attrNameLst>
                                      </p:cBhvr>
                                      <p:tavLst>
                                        <p:tav tm="0">
                                          <p:val>
                                            <p:strVal val="#ppt_w*0.05"/>
                                          </p:val>
                                        </p:tav>
                                        <p:tav tm="100000">
                                          <p:val>
                                            <p:strVal val="#ppt_w"/>
                                          </p:val>
                                        </p:tav>
                                      </p:tavLst>
                                    </p:anim>
                                    <p:anim calcmode="lin" valueType="num">
                                      <p:cBhvr>
                                        <p:cTn id="62" dur="500" fill="hold"/>
                                        <p:tgtEl>
                                          <p:spTgt spid="17"/>
                                        </p:tgtEl>
                                        <p:attrNameLst>
                                          <p:attrName>ppt_h</p:attrName>
                                        </p:attrNameLst>
                                      </p:cBhvr>
                                      <p:tavLst>
                                        <p:tav tm="0">
                                          <p:val>
                                            <p:strVal val="#ppt_h"/>
                                          </p:val>
                                        </p:tav>
                                        <p:tav tm="100000">
                                          <p:val>
                                            <p:strVal val="#ppt_h"/>
                                          </p:val>
                                        </p:tav>
                                      </p:tavLst>
                                    </p:anim>
                                    <p:anim calcmode="lin" valueType="num">
                                      <p:cBhvr>
                                        <p:cTn id="63" dur="500" fill="hold"/>
                                        <p:tgtEl>
                                          <p:spTgt spid="17"/>
                                        </p:tgtEl>
                                        <p:attrNameLst>
                                          <p:attrName>ppt_x</p:attrName>
                                        </p:attrNameLst>
                                      </p:cBhvr>
                                      <p:tavLst>
                                        <p:tav tm="0">
                                          <p:val>
                                            <p:strVal val="#ppt_x-.2"/>
                                          </p:val>
                                        </p:tav>
                                        <p:tav tm="100000">
                                          <p:val>
                                            <p:strVal val="#ppt_x"/>
                                          </p:val>
                                        </p:tav>
                                      </p:tavLst>
                                    </p:anim>
                                    <p:anim calcmode="lin" valueType="num">
                                      <p:cBhvr>
                                        <p:cTn id="64" dur="500" fill="hold"/>
                                        <p:tgtEl>
                                          <p:spTgt spid="17"/>
                                        </p:tgtEl>
                                        <p:attrNameLst>
                                          <p:attrName>ppt_y</p:attrName>
                                        </p:attrNameLst>
                                      </p:cBhvr>
                                      <p:tavLst>
                                        <p:tav tm="0">
                                          <p:val>
                                            <p:strVal val="#ppt_y"/>
                                          </p:val>
                                        </p:tav>
                                        <p:tav tm="100000">
                                          <p:val>
                                            <p:strVal val="#ppt_y"/>
                                          </p:val>
                                        </p:tav>
                                      </p:tavLst>
                                    </p:anim>
                                    <p:animEffect transition="in" filter="fade">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strVal val="#ppt_w*0.05"/>
                                          </p:val>
                                        </p:tav>
                                        <p:tav tm="100000">
                                          <p:val>
                                            <p:strVal val="#ppt_w"/>
                                          </p:val>
                                        </p:tav>
                                      </p:tavLst>
                                    </p:anim>
                                    <p:anim calcmode="lin" valueType="num">
                                      <p:cBhvr>
                                        <p:cTn id="71" dur="500" fill="hold"/>
                                        <p:tgtEl>
                                          <p:spTgt spid="19"/>
                                        </p:tgtEl>
                                        <p:attrNameLst>
                                          <p:attrName>ppt_h</p:attrName>
                                        </p:attrNameLst>
                                      </p:cBhvr>
                                      <p:tavLst>
                                        <p:tav tm="0">
                                          <p:val>
                                            <p:strVal val="#ppt_h"/>
                                          </p:val>
                                        </p:tav>
                                        <p:tav tm="100000">
                                          <p:val>
                                            <p:strVal val="#ppt_h"/>
                                          </p:val>
                                        </p:tav>
                                      </p:tavLst>
                                    </p:anim>
                                    <p:anim calcmode="lin" valueType="num">
                                      <p:cBhvr>
                                        <p:cTn id="72" dur="500" fill="hold"/>
                                        <p:tgtEl>
                                          <p:spTgt spid="19"/>
                                        </p:tgtEl>
                                        <p:attrNameLst>
                                          <p:attrName>ppt_x</p:attrName>
                                        </p:attrNameLst>
                                      </p:cBhvr>
                                      <p:tavLst>
                                        <p:tav tm="0">
                                          <p:val>
                                            <p:strVal val="#ppt_x-.2"/>
                                          </p:val>
                                        </p:tav>
                                        <p:tav tm="100000">
                                          <p:val>
                                            <p:strVal val="#ppt_x"/>
                                          </p:val>
                                        </p:tav>
                                      </p:tavLst>
                                    </p:anim>
                                    <p:anim calcmode="lin" valueType="num">
                                      <p:cBhvr>
                                        <p:cTn id="73" dur="500" fill="hold"/>
                                        <p:tgtEl>
                                          <p:spTgt spid="19"/>
                                        </p:tgtEl>
                                        <p:attrNameLst>
                                          <p:attrName>ppt_y</p:attrName>
                                        </p:attrNameLst>
                                      </p:cBhvr>
                                      <p:tavLst>
                                        <p:tav tm="0">
                                          <p:val>
                                            <p:strVal val="#ppt_y"/>
                                          </p:val>
                                        </p:tav>
                                        <p:tav tm="100000">
                                          <p:val>
                                            <p:strVal val="#ppt_y"/>
                                          </p:val>
                                        </p:tav>
                                      </p:tavLst>
                                    </p:anim>
                                    <p:animEffect transition="in" filter="fade">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54" presetClass="entr" presetSubtype="0" accel="10000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fill="hold"/>
                                        <p:tgtEl>
                                          <p:spTgt spid="21"/>
                                        </p:tgtEl>
                                        <p:attrNameLst>
                                          <p:attrName>ppt_w</p:attrName>
                                        </p:attrNameLst>
                                      </p:cBhvr>
                                      <p:tavLst>
                                        <p:tav tm="0">
                                          <p:val>
                                            <p:strVal val="#ppt_w*0.05"/>
                                          </p:val>
                                        </p:tav>
                                        <p:tav tm="100000">
                                          <p:val>
                                            <p:strVal val="#ppt_w"/>
                                          </p:val>
                                        </p:tav>
                                      </p:tavLst>
                                    </p:anim>
                                    <p:anim calcmode="lin" valueType="num">
                                      <p:cBhvr>
                                        <p:cTn id="80" dur="500" fill="hold"/>
                                        <p:tgtEl>
                                          <p:spTgt spid="21"/>
                                        </p:tgtEl>
                                        <p:attrNameLst>
                                          <p:attrName>ppt_h</p:attrName>
                                        </p:attrNameLst>
                                      </p:cBhvr>
                                      <p:tavLst>
                                        <p:tav tm="0">
                                          <p:val>
                                            <p:strVal val="#ppt_h"/>
                                          </p:val>
                                        </p:tav>
                                        <p:tav tm="100000">
                                          <p:val>
                                            <p:strVal val="#ppt_h"/>
                                          </p:val>
                                        </p:tav>
                                      </p:tavLst>
                                    </p:anim>
                                    <p:anim calcmode="lin" valueType="num">
                                      <p:cBhvr>
                                        <p:cTn id="81" dur="500" fill="hold"/>
                                        <p:tgtEl>
                                          <p:spTgt spid="21"/>
                                        </p:tgtEl>
                                        <p:attrNameLst>
                                          <p:attrName>ppt_x</p:attrName>
                                        </p:attrNameLst>
                                      </p:cBhvr>
                                      <p:tavLst>
                                        <p:tav tm="0">
                                          <p:val>
                                            <p:strVal val="#ppt_x-.2"/>
                                          </p:val>
                                        </p:tav>
                                        <p:tav tm="100000">
                                          <p:val>
                                            <p:strVal val="#ppt_x"/>
                                          </p:val>
                                        </p:tav>
                                      </p:tavLst>
                                    </p:anim>
                                    <p:anim calcmode="lin" valueType="num">
                                      <p:cBhvr>
                                        <p:cTn id="82" dur="500" fill="hold"/>
                                        <p:tgtEl>
                                          <p:spTgt spid="21"/>
                                        </p:tgtEl>
                                        <p:attrNameLst>
                                          <p:attrName>ppt_y</p:attrName>
                                        </p:attrNameLst>
                                      </p:cBhvr>
                                      <p:tavLst>
                                        <p:tav tm="0">
                                          <p:val>
                                            <p:strVal val="#ppt_y"/>
                                          </p:val>
                                        </p:tav>
                                        <p:tav tm="100000">
                                          <p:val>
                                            <p:strVal val="#ppt_y"/>
                                          </p:val>
                                        </p:tav>
                                      </p:tavLst>
                                    </p:anim>
                                    <p:animEffect transition="in" filter="fad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9"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s-ES_tradnl" dirty="0" smtClean="0"/>
              <a:t>Mandatos ‘usted’</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0"/>
            <a:ext cx="8991600" cy="1143000"/>
          </a:xfrm>
        </p:spPr>
        <p:txBody>
          <a:bodyPr/>
          <a:lstStyle/>
          <a:p>
            <a:pPr eaLnBrk="1" hangingPunct="1"/>
            <a:r>
              <a:rPr lang="es-ES_tradnl" sz="4800" b="1" dirty="0" smtClean="0">
                <a:solidFill>
                  <a:schemeClr val="bg1"/>
                </a:solidFill>
              </a:rPr>
              <a:t>Usted </a:t>
            </a:r>
            <a:r>
              <a:rPr lang="es-ES_tradnl" sz="4800" b="1" dirty="0" err="1" smtClean="0">
                <a:solidFill>
                  <a:schemeClr val="bg1"/>
                </a:solidFill>
              </a:rPr>
              <a:t>or</a:t>
            </a:r>
            <a:r>
              <a:rPr lang="es-ES_tradnl" sz="4800" b="1" dirty="0" smtClean="0">
                <a:solidFill>
                  <a:schemeClr val="bg1"/>
                </a:solidFill>
              </a:rPr>
              <a:t> ‘</a:t>
            </a:r>
            <a:r>
              <a:rPr lang="es-ES_tradnl" sz="4800" b="1" dirty="0" err="1" smtClean="0">
                <a:solidFill>
                  <a:schemeClr val="bg1"/>
                </a:solidFill>
              </a:rPr>
              <a:t>polite</a:t>
            </a:r>
            <a:r>
              <a:rPr lang="es-ES_tradnl" sz="4800" b="1" dirty="0" smtClean="0">
                <a:solidFill>
                  <a:schemeClr val="bg1"/>
                </a:solidFill>
              </a:rPr>
              <a:t>’ </a:t>
            </a:r>
            <a:r>
              <a:rPr lang="es-ES_tradnl" sz="4800" b="1" dirty="0" err="1" smtClean="0">
                <a:solidFill>
                  <a:schemeClr val="bg1"/>
                </a:solidFill>
              </a:rPr>
              <a:t>commands</a:t>
            </a:r>
            <a:endParaRPr lang="es-ES_tradnl" sz="4800" b="1" dirty="0" smtClean="0">
              <a:solidFill>
                <a:schemeClr val="bg1"/>
              </a:solidFill>
            </a:endParaRPr>
          </a:p>
        </p:txBody>
      </p:sp>
      <p:sp>
        <p:nvSpPr>
          <p:cNvPr id="13315" name="Rectangle 3"/>
          <p:cNvSpPr>
            <a:spLocks noGrp="1" noChangeArrowheads="1"/>
          </p:cNvSpPr>
          <p:nvPr>
            <p:ph type="body" idx="1"/>
          </p:nvPr>
        </p:nvSpPr>
        <p:spPr>
          <a:xfrm>
            <a:off x="152400" y="1295400"/>
            <a:ext cx="8839200" cy="5410200"/>
          </a:xfrm>
        </p:spPr>
        <p:txBody>
          <a:bodyPr/>
          <a:lstStyle/>
          <a:p>
            <a:pPr eaLnBrk="1" hangingPunct="1"/>
            <a:r>
              <a:rPr lang="es-ES_tradnl" b="1" dirty="0" err="1" smtClean="0"/>
              <a:t>Based</a:t>
            </a:r>
            <a:r>
              <a:rPr lang="es-ES_tradnl" b="1" dirty="0" smtClean="0"/>
              <a:t> </a:t>
            </a:r>
            <a:r>
              <a:rPr lang="es-ES_tradnl" b="1" dirty="0" err="1" smtClean="0"/>
              <a:t>on</a:t>
            </a:r>
            <a:r>
              <a:rPr lang="es-ES_tradnl" b="1" dirty="0" smtClean="0"/>
              <a:t> </a:t>
            </a:r>
            <a:r>
              <a:rPr lang="es-ES_tradnl" b="1" dirty="0" err="1" smtClean="0"/>
              <a:t>the</a:t>
            </a:r>
            <a:r>
              <a:rPr lang="es-ES_tradnl" b="1" dirty="0" smtClean="0"/>
              <a:t> </a:t>
            </a:r>
            <a:r>
              <a:rPr lang="es-ES_tradnl" b="1" dirty="0" err="1" smtClean="0"/>
              <a:t>third</a:t>
            </a:r>
            <a:r>
              <a:rPr lang="es-ES_tradnl" b="1" dirty="0" smtClean="0"/>
              <a:t> </a:t>
            </a:r>
            <a:r>
              <a:rPr lang="es-ES_tradnl" b="1" dirty="0" err="1" smtClean="0"/>
              <a:t>person</a:t>
            </a:r>
            <a:r>
              <a:rPr lang="es-ES_tradnl" b="1" dirty="0" smtClean="0"/>
              <a:t> singular of </a:t>
            </a:r>
            <a:r>
              <a:rPr lang="es-ES_tradnl" b="1" dirty="0" err="1" smtClean="0"/>
              <a:t>the</a:t>
            </a:r>
            <a:r>
              <a:rPr lang="es-ES_tradnl" b="1" dirty="0" smtClean="0"/>
              <a:t> </a:t>
            </a:r>
            <a:r>
              <a:rPr lang="es-ES_tradnl" b="1" dirty="0" err="1" smtClean="0"/>
              <a:t>subjunctive</a:t>
            </a:r>
            <a:r>
              <a:rPr lang="es-ES_tradnl" b="1" dirty="0" smtClean="0"/>
              <a:t>.</a:t>
            </a:r>
          </a:p>
          <a:p>
            <a:pPr eaLnBrk="1" hangingPunct="1">
              <a:buFontTx/>
              <a:buNone/>
            </a:pPr>
            <a:r>
              <a:rPr lang="es-ES_tradnl" b="1" dirty="0" smtClean="0"/>
              <a:t>		Sr. Ruiz, por favor </a:t>
            </a:r>
            <a:r>
              <a:rPr lang="es-ES_tradnl" b="1" dirty="0" smtClean="0">
                <a:solidFill>
                  <a:schemeClr val="bg1"/>
                </a:solidFill>
              </a:rPr>
              <a:t>cambie</a:t>
            </a:r>
            <a:r>
              <a:rPr lang="es-ES_tradnl" b="1" dirty="0" smtClean="0"/>
              <a:t> la bombilla.</a:t>
            </a:r>
          </a:p>
          <a:p>
            <a:pPr eaLnBrk="1" hangingPunct="1">
              <a:buFontTx/>
              <a:buNone/>
            </a:pPr>
            <a:r>
              <a:rPr lang="es-ES_tradnl" i="1" dirty="0" smtClean="0"/>
              <a:t>		Mr. Ruiz, </a:t>
            </a:r>
            <a:r>
              <a:rPr lang="es-ES_tradnl" i="1" dirty="0" err="1" smtClean="0"/>
              <a:t>please</a:t>
            </a:r>
            <a:r>
              <a:rPr lang="es-ES_tradnl" i="1" dirty="0" smtClean="0"/>
              <a:t> </a:t>
            </a:r>
            <a:r>
              <a:rPr lang="es-ES_tradnl" i="1" dirty="0" err="1" smtClean="0"/>
              <a:t>change</a:t>
            </a:r>
            <a:r>
              <a:rPr lang="es-ES_tradnl" i="1" dirty="0" smtClean="0"/>
              <a:t> </a:t>
            </a:r>
            <a:r>
              <a:rPr lang="es-ES_tradnl" i="1" dirty="0" err="1" smtClean="0"/>
              <a:t>the</a:t>
            </a:r>
            <a:r>
              <a:rPr lang="es-ES_tradnl" i="1" dirty="0" smtClean="0"/>
              <a:t> </a:t>
            </a:r>
            <a:r>
              <a:rPr lang="es-ES_tradnl" i="1" dirty="0" err="1" smtClean="0"/>
              <a:t>lightbulb</a:t>
            </a:r>
            <a:r>
              <a:rPr lang="es-ES_tradnl" i="1" dirty="0" smtClean="0"/>
              <a:t>.</a:t>
            </a:r>
          </a:p>
          <a:p>
            <a:pPr eaLnBrk="1" hangingPunct="1">
              <a:buFontTx/>
              <a:buNone/>
            </a:pPr>
            <a:endParaRPr lang="es-ES_tradnl" sz="1000" i="1" dirty="0" smtClean="0"/>
          </a:p>
          <a:p>
            <a:pPr eaLnBrk="1" hangingPunct="1"/>
            <a:r>
              <a:rPr lang="es-ES_tradnl" b="1" dirty="0" err="1" smtClean="0"/>
              <a:t>The</a:t>
            </a:r>
            <a:r>
              <a:rPr lang="es-ES_tradnl" b="1" dirty="0" smtClean="0"/>
              <a:t> </a:t>
            </a:r>
            <a:r>
              <a:rPr lang="es-ES_tradnl" b="1" dirty="0" err="1" smtClean="0"/>
              <a:t>negative</a:t>
            </a:r>
            <a:r>
              <a:rPr lang="es-ES_tradnl" b="1" dirty="0" smtClean="0"/>
              <a:t> </a:t>
            </a:r>
            <a:r>
              <a:rPr lang="es-ES_tradnl" b="1" dirty="0" err="1" smtClean="0"/>
              <a:t>form</a:t>
            </a:r>
            <a:r>
              <a:rPr lang="es-ES_tradnl" b="1" dirty="0" smtClean="0"/>
              <a:t> of </a:t>
            </a:r>
            <a:r>
              <a:rPr lang="es-ES_tradnl" b="1" dirty="0" err="1" smtClean="0"/>
              <a:t>this</a:t>
            </a:r>
            <a:r>
              <a:rPr lang="es-ES_tradnl" b="1" dirty="0" smtClean="0"/>
              <a:t> </a:t>
            </a:r>
            <a:r>
              <a:rPr lang="es-ES_tradnl" b="1" dirty="0" err="1" smtClean="0"/>
              <a:t>command</a:t>
            </a:r>
            <a:r>
              <a:rPr lang="es-ES_tradnl" b="1" dirty="0" smtClean="0"/>
              <a:t> </a:t>
            </a:r>
            <a:r>
              <a:rPr lang="es-ES_tradnl" b="1" dirty="0" err="1" smtClean="0"/>
              <a:t>stays</a:t>
            </a:r>
            <a:r>
              <a:rPr lang="es-ES_tradnl" b="1" dirty="0" smtClean="0"/>
              <a:t> </a:t>
            </a:r>
            <a:r>
              <a:rPr lang="es-ES_tradnl" b="1" dirty="0" err="1" smtClean="0"/>
              <a:t>the</a:t>
            </a:r>
            <a:r>
              <a:rPr lang="es-ES_tradnl" b="1" dirty="0" smtClean="0"/>
              <a:t> </a:t>
            </a:r>
            <a:r>
              <a:rPr lang="es-ES_tradnl" b="1" dirty="0" err="1" smtClean="0"/>
              <a:t>same</a:t>
            </a:r>
            <a:r>
              <a:rPr lang="es-ES_tradnl" b="1" dirty="0" smtClean="0"/>
              <a:t>, </a:t>
            </a:r>
            <a:r>
              <a:rPr lang="es-ES_tradnl" b="1" dirty="0" err="1" smtClean="0"/>
              <a:t>except</a:t>
            </a:r>
            <a:r>
              <a:rPr lang="es-ES_tradnl" b="1" dirty="0" smtClean="0"/>
              <a:t> </a:t>
            </a:r>
            <a:r>
              <a:rPr lang="es-ES_tradnl" b="1" dirty="0" err="1" smtClean="0"/>
              <a:t>that</a:t>
            </a:r>
            <a:r>
              <a:rPr lang="es-ES_tradnl" b="1" dirty="0" smtClean="0"/>
              <a:t> a “no” </a:t>
            </a:r>
            <a:r>
              <a:rPr lang="es-ES_tradnl" b="1" dirty="0" err="1" smtClean="0"/>
              <a:t>is</a:t>
            </a:r>
            <a:r>
              <a:rPr lang="es-ES_tradnl" b="1" dirty="0" smtClean="0"/>
              <a:t> placed </a:t>
            </a:r>
            <a:r>
              <a:rPr lang="es-ES_tradnl" b="1" dirty="0" err="1" smtClean="0"/>
              <a:t>before</a:t>
            </a:r>
            <a:r>
              <a:rPr lang="es-ES_tradnl" b="1" dirty="0" smtClean="0"/>
              <a:t> </a:t>
            </a:r>
            <a:r>
              <a:rPr lang="es-ES_tradnl" b="1" dirty="0" err="1" smtClean="0"/>
              <a:t>the</a:t>
            </a:r>
            <a:r>
              <a:rPr lang="es-ES_tradnl" b="1" dirty="0" smtClean="0"/>
              <a:t> </a:t>
            </a:r>
            <a:r>
              <a:rPr lang="es-ES_tradnl" b="1" dirty="0" err="1" smtClean="0"/>
              <a:t>command</a:t>
            </a:r>
            <a:r>
              <a:rPr lang="es-ES_tradnl" b="1" dirty="0" smtClean="0"/>
              <a:t>.</a:t>
            </a:r>
          </a:p>
          <a:p>
            <a:pPr eaLnBrk="1" hangingPunct="1">
              <a:buFontTx/>
              <a:buNone/>
            </a:pPr>
            <a:r>
              <a:rPr lang="es-ES_tradnl" b="1" dirty="0" smtClean="0"/>
              <a:t>		Si estoy tarde, </a:t>
            </a:r>
            <a:r>
              <a:rPr lang="es-ES_tradnl" b="1" dirty="0" smtClean="0">
                <a:solidFill>
                  <a:schemeClr val="bg1"/>
                </a:solidFill>
              </a:rPr>
              <a:t>no</a:t>
            </a:r>
            <a:r>
              <a:rPr lang="es-ES_tradnl" b="1" dirty="0" smtClean="0"/>
              <a:t> me </a:t>
            </a:r>
            <a:r>
              <a:rPr lang="es-ES_tradnl" b="1" dirty="0" smtClean="0">
                <a:solidFill>
                  <a:schemeClr val="bg1"/>
                </a:solidFill>
              </a:rPr>
              <a:t>espere</a:t>
            </a:r>
            <a:r>
              <a:rPr lang="es-ES_tradnl" b="1" dirty="0" smtClean="0"/>
              <a:t> Ud.</a:t>
            </a:r>
          </a:p>
          <a:p>
            <a:pPr eaLnBrk="1" hangingPunct="1">
              <a:buFontTx/>
              <a:buNone/>
            </a:pPr>
            <a:r>
              <a:rPr lang="es-ES_tradnl" dirty="0" smtClean="0"/>
              <a:t>		</a:t>
            </a:r>
            <a:r>
              <a:rPr lang="es-ES_tradnl" dirty="0" err="1" smtClean="0"/>
              <a:t>If</a:t>
            </a:r>
            <a:r>
              <a:rPr lang="es-ES_tradnl" dirty="0" smtClean="0"/>
              <a:t> </a:t>
            </a:r>
            <a:r>
              <a:rPr lang="es-ES_tradnl" dirty="0" err="1" smtClean="0"/>
              <a:t>I’m</a:t>
            </a:r>
            <a:r>
              <a:rPr lang="es-ES_tradnl" dirty="0" smtClean="0"/>
              <a:t> late, </a:t>
            </a:r>
            <a:r>
              <a:rPr lang="es-ES_tradnl" dirty="0" err="1" smtClean="0"/>
              <a:t>don’t</a:t>
            </a:r>
            <a:r>
              <a:rPr lang="es-ES_tradnl" dirty="0" smtClean="0"/>
              <a:t> </a:t>
            </a:r>
            <a:r>
              <a:rPr lang="es-ES_tradnl" dirty="0" err="1" smtClean="0"/>
              <a:t>wait</a:t>
            </a:r>
            <a:r>
              <a:rPr lang="es-ES_tradnl" dirty="0" smtClean="0"/>
              <a:t> </a:t>
            </a:r>
            <a:r>
              <a:rPr lang="es-ES_tradnl" dirty="0" err="1" smtClean="0"/>
              <a:t>for</a:t>
            </a:r>
            <a:r>
              <a:rPr lang="es-ES_tradnl" dirty="0" smtClean="0"/>
              <a:t> me.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b="1" dirty="0" smtClean="0">
                <a:solidFill>
                  <a:schemeClr val="bg1"/>
                </a:solidFill>
              </a:rPr>
              <a:t>Plural Commands</a:t>
            </a:r>
            <a:endParaRPr lang="en-US" sz="5400" b="1" dirty="0">
              <a:solidFill>
                <a:schemeClr val="bg1"/>
              </a:solidFill>
            </a:endParaRPr>
          </a:p>
        </p:txBody>
      </p:sp>
      <p:sp>
        <p:nvSpPr>
          <p:cNvPr id="15362" name="Rectangle 3"/>
          <p:cNvSpPr>
            <a:spLocks noGrp="1" noChangeArrowheads="1"/>
          </p:cNvSpPr>
          <p:nvPr>
            <p:ph type="body" idx="4294967295"/>
          </p:nvPr>
        </p:nvSpPr>
        <p:spPr>
          <a:xfrm>
            <a:off x="0" y="1828800"/>
            <a:ext cx="8686800" cy="4114800"/>
          </a:xfrm>
          <a:prstGeom prst="rect">
            <a:avLst/>
          </a:prstGeom>
        </p:spPr>
        <p:txBody>
          <a:bodyPr/>
          <a:lstStyle/>
          <a:p>
            <a:pPr eaLnBrk="1" hangingPunct="1"/>
            <a:r>
              <a:rPr lang="es-ES_tradnl" b="1" dirty="0" err="1" smtClean="0"/>
              <a:t>For</a:t>
            </a:r>
            <a:r>
              <a:rPr lang="es-ES_tradnl" b="1" dirty="0" smtClean="0"/>
              <a:t> plural (ustedes) </a:t>
            </a:r>
            <a:r>
              <a:rPr lang="es-ES_tradnl" b="1" dirty="0" err="1" smtClean="0"/>
              <a:t>commands</a:t>
            </a:r>
            <a:r>
              <a:rPr lang="es-ES_tradnl" b="1" dirty="0" smtClean="0"/>
              <a:t>, use </a:t>
            </a:r>
            <a:r>
              <a:rPr lang="es-ES_tradnl" b="1" dirty="0" err="1" smtClean="0"/>
              <a:t>the</a:t>
            </a:r>
            <a:r>
              <a:rPr lang="es-ES_tradnl" b="1" dirty="0" smtClean="0"/>
              <a:t> </a:t>
            </a:r>
            <a:r>
              <a:rPr lang="es-ES_tradnl" b="1" dirty="0" err="1" smtClean="0"/>
              <a:t>subjunctive</a:t>
            </a:r>
            <a:r>
              <a:rPr lang="es-ES_tradnl" b="1" dirty="0" smtClean="0"/>
              <a:t> in </a:t>
            </a:r>
            <a:r>
              <a:rPr lang="es-ES_tradnl" b="1" dirty="0" err="1" smtClean="0"/>
              <a:t>the</a:t>
            </a:r>
            <a:r>
              <a:rPr lang="es-ES_tradnl" b="1" dirty="0" smtClean="0"/>
              <a:t> </a:t>
            </a:r>
            <a:r>
              <a:rPr lang="es-ES_tradnl" b="1" dirty="0" err="1" smtClean="0"/>
              <a:t>third</a:t>
            </a:r>
            <a:r>
              <a:rPr lang="es-ES_tradnl" b="1" dirty="0" smtClean="0"/>
              <a:t> </a:t>
            </a:r>
            <a:r>
              <a:rPr lang="es-ES_tradnl" b="1" dirty="0" err="1" smtClean="0"/>
              <a:t>person</a:t>
            </a:r>
            <a:r>
              <a:rPr lang="es-ES_tradnl" b="1" dirty="0" smtClean="0"/>
              <a:t> plural </a:t>
            </a:r>
            <a:r>
              <a:rPr lang="es-ES_tradnl" b="1" dirty="0" err="1" smtClean="0"/>
              <a:t>form</a:t>
            </a:r>
            <a:r>
              <a:rPr lang="es-ES_tradnl" b="1" dirty="0" smtClean="0"/>
              <a:t>.</a:t>
            </a:r>
          </a:p>
          <a:p>
            <a:pPr eaLnBrk="1" hangingPunct="1"/>
            <a:endParaRPr lang="es-ES_tradnl" b="1" dirty="0" smtClean="0"/>
          </a:p>
          <a:p>
            <a:pPr eaLnBrk="1" hangingPunct="1">
              <a:buFontTx/>
              <a:buNone/>
            </a:pPr>
            <a:r>
              <a:rPr lang="es-ES_tradnl" dirty="0" smtClean="0"/>
              <a:t>		</a:t>
            </a:r>
            <a:r>
              <a:rPr lang="es-ES_tradnl" b="1" dirty="0" smtClean="0">
                <a:solidFill>
                  <a:schemeClr val="bg1"/>
                </a:solidFill>
              </a:rPr>
              <a:t>D</a:t>
            </a:r>
            <a:r>
              <a:rPr lang="en-US" b="1" dirty="0" smtClean="0">
                <a:solidFill>
                  <a:schemeClr val="bg1"/>
                </a:solidFill>
                <a:cs typeface="Arial" pitchFamily="34" charset="0"/>
              </a:rPr>
              <a:t>í</a:t>
            </a:r>
            <a:r>
              <a:rPr lang="es-ES_tradnl" b="1" dirty="0" err="1" smtClean="0">
                <a:solidFill>
                  <a:schemeClr val="bg1"/>
                </a:solidFill>
              </a:rPr>
              <a:t>gan</a:t>
            </a:r>
            <a:r>
              <a:rPr lang="es-ES_tradnl" b="1" dirty="0" smtClean="0"/>
              <a:t> lo que ustedes han o</a:t>
            </a:r>
            <a:r>
              <a:rPr lang="en-US" b="1" dirty="0" smtClean="0">
                <a:cs typeface="Arial" pitchFamily="34" charset="0"/>
              </a:rPr>
              <a:t>í</a:t>
            </a:r>
            <a:r>
              <a:rPr lang="es-ES_tradnl" b="1" dirty="0" smtClean="0"/>
              <a:t>do.</a:t>
            </a:r>
          </a:p>
          <a:p>
            <a:pPr eaLnBrk="1" hangingPunct="1">
              <a:buFontTx/>
              <a:buNone/>
            </a:pPr>
            <a:r>
              <a:rPr lang="es-ES_tradnl" dirty="0" smtClean="0"/>
              <a:t>		</a:t>
            </a:r>
            <a:r>
              <a:rPr lang="es-ES_tradnl" dirty="0" err="1" smtClean="0"/>
              <a:t>Tell</a:t>
            </a:r>
            <a:r>
              <a:rPr lang="es-ES_tradnl" dirty="0" smtClean="0"/>
              <a:t> </a:t>
            </a:r>
            <a:r>
              <a:rPr lang="es-ES_tradnl" dirty="0" err="1" smtClean="0"/>
              <a:t>what</a:t>
            </a:r>
            <a:r>
              <a:rPr lang="es-ES_tradnl" dirty="0" smtClean="0"/>
              <a:t> </a:t>
            </a:r>
            <a:r>
              <a:rPr lang="es-ES_tradnl" dirty="0" err="1" smtClean="0"/>
              <a:t>you</a:t>
            </a:r>
            <a:r>
              <a:rPr lang="es-ES_tradnl" dirty="0" smtClean="0"/>
              <a:t> (</a:t>
            </a:r>
            <a:r>
              <a:rPr lang="es-ES_tradnl" dirty="0" err="1" smtClean="0"/>
              <a:t>all</a:t>
            </a:r>
            <a:r>
              <a:rPr lang="es-ES_tradnl" dirty="0" smtClean="0"/>
              <a:t>) </a:t>
            </a:r>
            <a:r>
              <a:rPr lang="es-ES_tradnl" dirty="0" err="1" smtClean="0"/>
              <a:t>have</a:t>
            </a:r>
            <a:r>
              <a:rPr lang="es-ES_tradnl" dirty="0" smtClean="0"/>
              <a:t> </a:t>
            </a:r>
            <a:r>
              <a:rPr lang="es-ES_tradnl" dirty="0" err="1" smtClean="0"/>
              <a:t>heard</a:t>
            </a:r>
            <a:r>
              <a:rPr lang="es-ES_tradnl" dirty="0" smtClean="0"/>
              <a: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_tradnl" sz="5400" b="1" dirty="0" smtClean="0">
                <a:solidFill>
                  <a:schemeClr val="bg1"/>
                </a:solidFill>
              </a:rPr>
              <a:t>Nosotros </a:t>
            </a:r>
            <a:r>
              <a:rPr lang="es-ES_tradnl" sz="5400" b="1" dirty="0" err="1" smtClean="0">
                <a:solidFill>
                  <a:schemeClr val="bg1"/>
                </a:solidFill>
              </a:rPr>
              <a:t>commands</a:t>
            </a:r>
            <a:endParaRPr lang="es-ES_tradnl" sz="5400" b="1" dirty="0" smtClean="0">
              <a:solidFill>
                <a:schemeClr val="bg1"/>
              </a:solidFill>
            </a:endParaRPr>
          </a:p>
        </p:txBody>
      </p:sp>
      <p:sp>
        <p:nvSpPr>
          <p:cNvPr id="16387" name="Rectangle 3"/>
          <p:cNvSpPr>
            <a:spLocks noGrp="1" noChangeArrowheads="1"/>
          </p:cNvSpPr>
          <p:nvPr>
            <p:ph type="body" idx="1"/>
          </p:nvPr>
        </p:nvSpPr>
        <p:spPr>
          <a:xfrm>
            <a:off x="457200" y="1600200"/>
            <a:ext cx="8229600" cy="5029200"/>
          </a:xfrm>
        </p:spPr>
        <p:txBody>
          <a:bodyPr/>
          <a:lstStyle/>
          <a:p>
            <a:pPr eaLnBrk="1" hangingPunct="1"/>
            <a:r>
              <a:rPr lang="es-ES_tradnl" b="1" dirty="0" smtClean="0"/>
              <a:t>Use </a:t>
            </a:r>
            <a:r>
              <a:rPr lang="es-ES_tradnl" b="1" dirty="0" err="1" smtClean="0"/>
              <a:t>the</a:t>
            </a:r>
            <a:r>
              <a:rPr lang="es-ES_tradnl" b="1" dirty="0" smtClean="0"/>
              <a:t> nosotros </a:t>
            </a:r>
            <a:r>
              <a:rPr lang="es-ES_tradnl" b="1" dirty="0" err="1" smtClean="0"/>
              <a:t>form</a:t>
            </a:r>
            <a:r>
              <a:rPr lang="es-ES_tradnl" b="1" dirty="0" smtClean="0"/>
              <a:t> of </a:t>
            </a:r>
            <a:r>
              <a:rPr lang="es-ES_tradnl" b="1" dirty="0" err="1" smtClean="0"/>
              <a:t>the</a:t>
            </a:r>
            <a:r>
              <a:rPr lang="es-ES_tradnl" b="1" dirty="0" smtClean="0"/>
              <a:t> </a:t>
            </a:r>
            <a:r>
              <a:rPr lang="es-ES_tradnl" b="1" dirty="0" err="1" smtClean="0"/>
              <a:t>subjunctive</a:t>
            </a:r>
            <a:r>
              <a:rPr lang="es-ES_tradnl" b="1" dirty="0" smtClean="0"/>
              <a:t> tense </a:t>
            </a:r>
            <a:r>
              <a:rPr lang="es-ES_tradnl" b="1" dirty="0" err="1" smtClean="0"/>
              <a:t>for</a:t>
            </a:r>
            <a:r>
              <a:rPr lang="es-ES_tradnl" b="1" dirty="0" smtClean="0"/>
              <a:t> </a:t>
            </a:r>
            <a:r>
              <a:rPr lang="es-ES_tradnl" b="1" dirty="0" err="1" smtClean="0"/>
              <a:t>both</a:t>
            </a:r>
            <a:r>
              <a:rPr lang="es-ES_tradnl" b="1" dirty="0" smtClean="0"/>
              <a:t> </a:t>
            </a:r>
            <a:r>
              <a:rPr lang="es-ES_tradnl" b="1" dirty="0" err="1" smtClean="0"/>
              <a:t>affirmative</a:t>
            </a:r>
            <a:r>
              <a:rPr lang="es-ES_tradnl" b="1" dirty="0" smtClean="0"/>
              <a:t> and </a:t>
            </a:r>
            <a:r>
              <a:rPr lang="es-ES_tradnl" b="1" dirty="0" err="1" smtClean="0"/>
              <a:t>negative</a:t>
            </a:r>
            <a:r>
              <a:rPr lang="es-ES_tradnl" b="1" dirty="0" smtClean="0"/>
              <a:t> </a:t>
            </a:r>
            <a:r>
              <a:rPr lang="es-ES_tradnl" b="1" dirty="0" err="1" smtClean="0"/>
              <a:t>commands</a:t>
            </a:r>
            <a:r>
              <a:rPr lang="es-ES_tradnl" b="1" dirty="0" smtClean="0"/>
              <a:t>.</a:t>
            </a:r>
          </a:p>
          <a:p>
            <a:pPr eaLnBrk="1" hangingPunct="1">
              <a:buFontTx/>
              <a:buNone/>
            </a:pPr>
            <a:endParaRPr lang="es-ES_tradnl" b="1" dirty="0" smtClean="0"/>
          </a:p>
          <a:p>
            <a:pPr eaLnBrk="1" hangingPunct="1"/>
            <a:r>
              <a:rPr lang="es-ES_tradnl" b="1" dirty="0" err="1" smtClean="0"/>
              <a:t>For</a:t>
            </a:r>
            <a:r>
              <a:rPr lang="es-ES_tradnl" b="1" dirty="0" smtClean="0"/>
              <a:t> </a:t>
            </a:r>
            <a:r>
              <a:rPr lang="es-ES_tradnl" b="1" dirty="0" err="1" smtClean="0"/>
              <a:t>affirmative</a:t>
            </a:r>
            <a:r>
              <a:rPr lang="es-ES_tradnl" b="1" dirty="0" smtClean="0"/>
              <a:t> </a:t>
            </a:r>
            <a:r>
              <a:rPr lang="es-ES_tradnl" b="1" dirty="0" err="1" smtClean="0"/>
              <a:t>reflexive</a:t>
            </a:r>
            <a:r>
              <a:rPr lang="es-ES_tradnl" b="1" dirty="0" smtClean="0"/>
              <a:t> </a:t>
            </a:r>
            <a:r>
              <a:rPr lang="es-ES_tradnl" b="1" dirty="0" err="1" smtClean="0"/>
              <a:t>commands</a:t>
            </a:r>
            <a:r>
              <a:rPr lang="es-ES_tradnl" b="1" dirty="0" smtClean="0"/>
              <a:t>, </a:t>
            </a:r>
            <a:r>
              <a:rPr lang="es-ES_tradnl" b="1" dirty="0" err="1" smtClean="0"/>
              <a:t>the</a:t>
            </a:r>
            <a:r>
              <a:rPr lang="es-ES_tradnl" b="1" dirty="0" smtClean="0"/>
              <a:t> ‘s’ </a:t>
            </a:r>
            <a:r>
              <a:rPr lang="es-ES_tradnl" b="1" dirty="0" err="1" smtClean="0"/>
              <a:t>from</a:t>
            </a:r>
            <a:r>
              <a:rPr lang="es-ES_tradnl" b="1" dirty="0" smtClean="0"/>
              <a:t> </a:t>
            </a:r>
            <a:r>
              <a:rPr lang="es-ES_tradnl" b="1" dirty="0" err="1" smtClean="0"/>
              <a:t>the</a:t>
            </a:r>
            <a:r>
              <a:rPr lang="es-ES_tradnl" b="1" dirty="0" smtClean="0"/>
              <a:t> –</a:t>
            </a:r>
            <a:r>
              <a:rPr lang="es-ES_tradnl" b="1" dirty="0" err="1" smtClean="0">
                <a:solidFill>
                  <a:srgbClr val="FF0000"/>
                </a:solidFill>
              </a:rPr>
              <a:t>mos</a:t>
            </a:r>
            <a:r>
              <a:rPr lang="es-ES_tradnl" b="1" dirty="0" smtClean="0"/>
              <a:t> </a:t>
            </a:r>
            <a:r>
              <a:rPr lang="es-ES_tradnl" b="1" dirty="0" err="1" smtClean="0"/>
              <a:t>is</a:t>
            </a:r>
            <a:r>
              <a:rPr lang="es-ES_tradnl" b="1" dirty="0" smtClean="0"/>
              <a:t> </a:t>
            </a:r>
            <a:r>
              <a:rPr lang="es-ES_tradnl" b="1" dirty="0" err="1" smtClean="0"/>
              <a:t>dropped</a:t>
            </a:r>
            <a:endParaRPr lang="es-ES_tradnl" b="1" dirty="0" smtClean="0"/>
          </a:p>
          <a:p>
            <a:pPr eaLnBrk="1" hangingPunct="1">
              <a:buFontTx/>
              <a:buNone/>
            </a:pPr>
            <a:r>
              <a:rPr lang="es-ES_tradnl" dirty="0" smtClean="0"/>
              <a:t>	</a:t>
            </a:r>
            <a:r>
              <a:rPr lang="es-ES_tradnl" b="1" dirty="0" smtClean="0"/>
              <a:t>Levantemos + nos  =</a:t>
            </a:r>
            <a:r>
              <a:rPr lang="es-ES_tradnl" dirty="0" smtClean="0"/>
              <a:t>  </a:t>
            </a:r>
            <a:r>
              <a:rPr lang="es-ES_tradnl" b="1" dirty="0" err="1" smtClean="0"/>
              <a:t>Levant</a:t>
            </a:r>
            <a:r>
              <a:rPr lang="en-US" b="1" dirty="0" smtClean="0">
                <a:cs typeface="Arial" pitchFamily="34" charset="0"/>
              </a:rPr>
              <a:t>é</a:t>
            </a:r>
            <a:r>
              <a:rPr lang="es-ES_tradnl" b="1" dirty="0" smtClean="0">
                <a:solidFill>
                  <a:srgbClr val="FF0000"/>
                </a:solidFill>
              </a:rPr>
              <a:t>mo</a:t>
            </a:r>
            <a:r>
              <a:rPr lang="es-ES_tradnl" b="1" dirty="0" smtClean="0"/>
              <a:t>nos</a:t>
            </a:r>
          </a:p>
        </p:txBody>
      </p:sp>
      <p:sp>
        <p:nvSpPr>
          <p:cNvPr id="16388" name="Line 4"/>
          <p:cNvSpPr>
            <a:spLocks noChangeShapeType="1"/>
          </p:cNvSpPr>
          <p:nvPr/>
        </p:nvSpPr>
        <p:spPr bwMode="auto">
          <a:xfrm flipH="1" flipV="1">
            <a:off x="7239000" y="5410200"/>
            <a:ext cx="76200" cy="53340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ES_tradnl" sz="5400" b="1" dirty="0" err="1" smtClean="0">
                <a:solidFill>
                  <a:schemeClr val="bg1"/>
                </a:solidFill>
              </a:rPr>
              <a:t>Let’s</a:t>
            </a:r>
            <a:r>
              <a:rPr lang="es-ES_tradnl" sz="5400" b="1" dirty="0" smtClean="0">
                <a:solidFill>
                  <a:schemeClr val="bg1"/>
                </a:solidFill>
              </a:rPr>
              <a:t> </a:t>
            </a:r>
            <a:r>
              <a:rPr lang="es-ES_tradnl" sz="5400" b="1" dirty="0" err="1" smtClean="0">
                <a:solidFill>
                  <a:schemeClr val="bg1"/>
                </a:solidFill>
              </a:rPr>
              <a:t>go</a:t>
            </a:r>
            <a:r>
              <a:rPr lang="es-ES_tradnl" sz="5400" b="1" dirty="0" smtClean="0">
                <a:solidFill>
                  <a:schemeClr val="bg1"/>
                </a:solidFill>
              </a:rPr>
              <a:t>…</a:t>
            </a:r>
          </a:p>
        </p:txBody>
      </p:sp>
      <p:sp>
        <p:nvSpPr>
          <p:cNvPr id="17411" name="Rectangle 3"/>
          <p:cNvSpPr>
            <a:spLocks noGrp="1" noChangeArrowheads="1"/>
          </p:cNvSpPr>
          <p:nvPr>
            <p:ph type="body" idx="1"/>
          </p:nvPr>
        </p:nvSpPr>
        <p:spPr/>
        <p:txBody>
          <a:bodyPr/>
          <a:lstStyle/>
          <a:p>
            <a:pPr eaLnBrk="1" hangingPunct="1"/>
            <a:r>
              <a:rPr lang="es-ES_tradnl" b="1" smtClean="0"/>
              <a:t>When you want to say “Let’s go” use</a:t>
            </a:r>
          </a:p>
          <a:p>
            <a:pPr eaLnBrk="1" hangingPunct="1">
              <a:buFontTx/>
              <a:buNone/>
            </a:pPr>
            <a:r>
              <a:rPr lang="es-ES_tradnl" b="1" smtClean="0"/>
              <a:t>		V</a:t>
            </a:r>
            <a:r>
              <a:rPr lang="en-US" b="1" smtClean="0">
                <a:solidFill>
                  <a:srgbClr val="FF0000"/>
                </a:solidFill>
                <a:cs typeface="Arial" pitchFamily="34" charset="0"/>
              </a:rPr>
              <a:t>á</a:t>
            </a:r>
            <a:r>
              <a:rPr lang="es-ES_tradnl" b="1" smtClean="0"/>
              <a:t>monos.</a:t>
            </a:r>
          </a:p>
          <a:p>
            <a:pPr eaLnBrk="1" hangingPunct="1">
              <a:buFontTx/>
              <a:buNone/>
            </a:pPr>
            <a:endParaRPr lang="es-ES_tradnl" b="1" smtClean="0"/>
          </a:p>
          <a:p>
            <a:pPr eaLnBrk="1" hangingPunct="1"/>
            <a:r>
              <a:rPr lang="es-ES_tradnl" b="1" smtClean="0"/>
              <a:t>To say “Let’s not go” use</a:t>
            </a:r>
          </a:p>
          <a:p>
            <a:pPr eaLnBrk="1" hangingPunct="1">
              <a:buFontTx/>
              <a:buNone/>
            </a:pPr>
            <a:r>
              <a:rPr lang="es-ES_tradnl" b="1" smtClean="0"/>
              <a:t>		No nos vayamos.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ES_tradnl" smtClean="0"/>
              <a:t>Written accents</a:t>
            </a:r>
          </a:p>
        </p:txBody>
      </p:sp>
      <p:sp>
        <p:nvSpPr>
          <p:cNvPr id="18435" name="Rectangle 3"/>
          <p:cNvSpPr>
            <a:spLocks noGrp="1" noChangeArrowheads="1"/>
          </p:cNvSpPr>
          <p:nvPr>
            <p:ph type="body" idx="1"/>
          </p:nvPr>
        </p:nvSpPr>
        <p:spPr>
          <a:xfrm>
            <a:off x="152400" y="1600200"/>
            <a:ext cx="8839200" cy="5029200"/>
          </a:xfrm>
        </p:spPr>
        <p:txBody>
          <a:bodyPr/>
          <a:lstStyle/>
          <a:p>
            <a:pPr eaLnBrk="1" hangingPunct="1"/>
            <a:r>
              <a:rPr lang="es-ES_tradnl" b="1" smtClean="0"/>
              <a:t>Remember that when pronouns are added to the affirmative commands, the pronunciation of the command must remain the same.  Add the accent when that syllable falls on the third or more stress from the end.</a:t>
            </a:r>
          </a:p>
          <a:p>
            <a:pPr eaLnBrk="1" hangingPunct="1">
              <a:buFontTx/>
              <a:buNone/>
            </a:pPr>
            <a:endParaRPr lang="es-ES_tradnl" b="1" smtClean="0"/>
          </a:p>
          <a:p>
            <a:pPr eaLnBrk="1" hangingPunct="1">
              <a:buFontTx/>
              <a:buNone/>
            </a:pPr>
            <a:r>
              <a:rPr lang="es-ES_tradnl" smtClean="0"/>
              <a:t>	</a:t>
            </a:r>
            <a:r>
              <a:rPr lang="es-ES_tradnl" b="1" smtClean="0"/>
              <a:t>Ponte. (No accent)   P</a:t>
            </a:r>
            <a:r>
              <a:rPr lang="en-US" b="1" smtClean="0">
                <a:solidFill>
                  <a:srgbClr val="FF0000"/>
                </a:solidFill>
                <a:cs typeface="Arial" pitchFamily="34" charset="0"/>
              </a:rPr>
              <a:t>ó</a:t>
            </a:r>
            <a:r>
              <a:rPr lang="es-ES_tradnl" b="1" smtClean="0"/>
              <a:t>ntelo. (Add accent)</a:t>
            </a:r>
          </a:p>
          <a:p>
            <a:pPr eaLnBrk="1" hangingPunct="1">
              <a:buFontTx/>
              <a:buNone/>
            </a:pPr>
            <a:endParaRPr lang="es-ES_tradnl" b="1"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rgbClr val="9ADEBC"/>
        </a:solidFill>
        <a:effectLst/>
      </p:bgPr>
    </p:bg>
    <p:spTree>
      <p:nvGrpSpPr>
        <p:cNvPr id="1" name=""/>
        <p:cNvGrpSpPr/>
        <p:nvPr/>
      </p:nvGrpSpPr>
      <p:grpSpPr>
        <a:xfrm>
          <a:off x="0" y="0"/>
          <a:ext cx="0" cy="0"/>
          <a:chOff x="0" y="0"/>
          <a:chExt cx="0" cy="0"/>
        </a:xfrm>
      </p:grpSpPr>
      <p:sp>
        <p:nvSpPr>
          <p:cNvPr id="568323" name="Rectangle 3"/>
          <p:cNvSpPr>
            <a:spLocks noGrp="1" noChangeArrowheads="1"/>
          </p:cNvSpPr>
          <p:nvPr>
            <p:ph type="body" idx="1"/>
          </p:nvPr>
        </p:nvSpPr>
        <p:spPr/>
        <p:txBody>
          <a:bodyPr/>
          <a:lstStyle/>
          <a:p>
            <a:pPr eaLnBrk="1" hangingPunct="1"/>
            <a:r>
              <a:rPr lang="en-US" altLang="en-US" sz="4800" dirty="0" smtClean="0"/>
              <a:t>Here are some affirmative commands you might give to a person you address as </a:t>
            </a:r>
            <a:r>
              <a:rPr lang="en-US" altLang="en-US" sz="4800" i="1" dirty="0" err="1" smtClean="0"/>
              <a:t>tú</a:t>
            </a:r>
            <a:r>
              <a:rPr lang="en-US" altLang="en-US" sz="4800" dirty="0" smtClean="0"/>
              <a:t>:</a:t>
            </a:r>
          </a:p>
        </p:txBody>
      </p:sp>
      <p:sp>
        <p:nvSpPr>
          <p:cNvPr id="568324" name="Line 4"/>
          <p:cNvSpPr>
            <a:spLocks noChangeShapeType="1"/>
          </p:cNvSpPr>
          <p:nvPr/>
        </p:nvSpPr>
        <p:spPr bwMode="auto">
          <a:xfrm>
            <a:off x="3352800" y="4648200"/>
            <a:ext cx="3810000" cy="0"/>
          </a:xfrm>
          <a:prstGeom prst="line">
            <a:avLst/>
          </a:prstGeom>
          <a:noFill/>
          <a:ln w="76200">
            <a:solidFill>
              <a:srgbClr val="FF0000"/>
            </a:solidFill>
            <a:miter lim="800000"/>
            <a:headEnd/>
            <a:tailEnd type="triangle" w="med" len="med"/>
          </a:ln>
        </p:spPr>
        <p:txBody>
          <a:bodyPr wrap="none" anchor="ctr"/>
          <a:lstStyle/>
          <a:p>
            <a:endParaRPr lang="en-US"/>
          </a:p>
        </p:txBody>
      </p:sp>
      <p:sp>
        <p:nvSpPr>
          <p:cNvPr id="6" name="Rectangle 2"/>
          <p:cNvSpPr>
            <a:spLocks noGrp="1" noChangeArrowheads="1"/>
          </p:cNvSpPr>
          <p:nvPr>
            <p:ph type="title"/>
          </p:nvPr>
        </p:nvSpPr>
        <p:spPr>
          <a:xfrm>
            <a:off x="457200" y="0"/>
            <a:ext cx="8229600" cy="1143000"/>
          </a:xfrm>
        </p:spPr>
        <p:txBody>
          <a:bodyPr/>
          <a:lstStyle/>
          <a:p>
            <a:pPr eaLnBrk="1" hangingPunct="1"/>
            <a:r>
              <a:rPr lang="es-ES_tradnl" b="1" dirty="0" err="1" smtClean="0">
                <a:solidFill>
                  <a:schemeClr val="bg1"/>
                </a:solidFill>
              </a:rPr>
              <a:t>Affirmative</a:t>
            </a:r>
            <a:r>
              <a:rPr lang="es-ES_tradnl" b="1" dirty="0" smtClean="0">
                <a:solidFill>
                  <a:schemeClr val="bg1"/>
                </a:solidFill>
              </a:rPr>
              <a:t> ‘t</a:t>
            </a:r>
            <a:r>
              <a:rPr lang="en-US" b="1" dirty="0" smtClean="0">
                <a:solidFill>
                  <a:schemeClr val="bg1"/>
                </a:solidFill>
                <a:cs typeface="Arial" pitchFamily="34" charset="0"/>
              </a:rPr>
              <a:t>ú</a:t>
            </a:r>
            <a:r>
              <a:rPr lang="es-ES_tradnl" b="1" dirty="0" smtClean="0">
                <a:solidFill>
                  <a:schemeClr val="bg1"/>
                </a:solidFill>
              </a:rPr>
              <a:t>’ </a:t>
            </a:r>
            <a:r>
              <a:rPr lang="es-ES_tradnl" b="1" dirty="0" err="1" smtClean="0">
                <a:solidFill>
                  <a:schemeClr val="bg1"/>
                </a:solidFill>
              </a:rPr>
              <a:t>commands</a:t>
            </a:r>
            <a:endParaRPr lang="es-ES_tradnl" b="1" dirty="0" smtClean="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box(out)">
                                      <p:cBhvr>
                                        <p:cTn id="7" dur="500"/>
                                        <p:tgtEl>
                                          <p:spTgt spid="5683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8324"/>
                                        </p:tgtEl>
                                        <p:attrNameLst>
                                          <p:attrName>style.visibility</p:attrName>
                                        </p:attrNameLst>
                                      </p:cBhvr>
                                      <p:to>
                                        <p:strVal val="visible"/>
                                      </p:to>
                                    </p:set>
                                    <p:animEffect transition="in" filter="box(out)">
                                      <p:cBhvr>
                                        <p:cTn id="12" dur="500"/>
                                        <p:tgtEl>
                                          <p:spTgt spid="568324"/>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autoUpdateAnimBg="0"/>
      <p:bldP spid="5683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a:xfrm>
            <a:off x="0" y="1600200"/>
            <a:ext cx="9144000" cy="52578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Con un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compañero</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/a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escriban</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una</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lista</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3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mandatos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positivos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y 3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negativos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que</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se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pueden</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decir</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 personas en UNO de los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lugares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Después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representen</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los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mandatos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con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dibujos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a:t>
            </a: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la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oficina</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de un/a doctor/a</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el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gimnasio</a:t>
            </a:r>
            <a:endPar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la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clase</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de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salud</a:t>
            </a:r>
            <a:endPar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oficina</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 de un/a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dietista</a:t>
            </a:r>
            <a:endPar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¡Sean </a:t>
            </a:r>
            <a:r>
              <a:rPr kumimoji="0" lang="en-US" sz="3200" b="1" i="0" u="none" strike="noStrike" kern="0" cap="none" spc="0" normalizeH="0" baseline="0" noProof="0" dirty="0" err="1" smtClean="0">
                <a:ln>
                  <a:noFill/>
                </a:ln>
                <a:solidFill>
                  <a:schemeClr val="bg1"/>
                </a:solidFill>
                <a:effectLst/>
                <a:uLnTx/>
                <a:uFillTx/>
                <a:latin typeface="Tempus Sans ITC" pitchFamily="82" charset="0"/>
                <a:ea typeface="+mn-ea"/>
                <a:cs typeface="+mn-cs"/>
              </a:rPr>
              <a:t>creativos</a:t>
            </a:r>
            <a:r>
              <a:rPr kumimoji="0" lang="en-US" sz="3200" b="1" i="0" u="none" strike="noStrike" kern="0" cap="none" spc="0" normalizeH="0" baseline="0" noProof="0" dirty="0" smtClean="0">
                <a:ln>
                  <a:noFill/>
                </a:ln>
                <a:solidFill>
                  <a:schemeClr val="bg1"/>
                </a:solidFill>
                <a:effectLst/>
                <a:uLnTx/>
                <a:uFillTx/>
                <a:latin typeface="Tempus Sans ITC" pitchFamily="82" charset="0"/>
                <a:ea typeface="+mn-ea"/>
                <a:cs typeface="+mn-cs"/>
              </a:rPr>
              <a:t>!</a:t>
            </a:r>
          </a:p>
        </p:txBody>
      </p:sp>
      <p:sp>
        <p:nvSpPr>
          <p:cNvPr id="3" name="Rectangle 2"/>
          <p:cNvSpPr txBox="1">
            <a:spLocks noChangeArrowheads="1"/>
          </p:cNvSpPr>
          <p:nvPr/>
        </p:nvSpPr>
        <p:spPr>
          <a:xfrm>
            <a:off x="457200" y="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1" i="0" u="none" strike="noStrike" kern="0" cap="none" spc="0" normalizeH="0" baseline="0" noProof="0" dirty="0" err="1" smtClean="0">
                <a:ln>
                  <a:noFill/>
                </a:ln>
                <a:solidFill>
                  <a:schemeClr val="bg1"/>
                </a:solidFill>
                <a:effectLst/>
                <a:uLnTx/>
                <a:uFillTx/>
                <a:latin typeface="Tempus Sans ITC" pitchFamily="82" charset="0"/>
                <a:ea typeface="+mj-ea"/>
                <a:cs typeface="+mj-cs"/>
              </a:rPr>
              <a:t>Consejos</a:t>
            </a:r>
            <a:r>
              <a:rPr kumimoji="0" lang="en-US" sz="6600" b="1" i="0" u="none" strike="noStrike" kern="0" cap="none" spc="0" normalizeH="0" baseline="0" noProof="0" dirty="0" smtClean="0">
                <a:ln>
                  <a:noFill/>
                </a:ln>
                <a:solidFill>
                  <a:schemeClr val="bg1"/>
                </a:solidFill>
                <a:effectLst/>
                <a:uLnTx/>
                <a:uFillTx/>
                <a:latin typeface="Tempus Sans ITC" pitchFamily="82" charset="0"/>
                <a:ea typeface="+mj-ea"/>
                <a:cs typeface="+mj-cs"/>
              </a:rPr>
              <a: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152400"/>
            <a:ext cx="9144000" cy="6705600"/>
          </a:xfrm>
        </p:spPr>
        <p:txBody>
          <a:bodyPr/>
          <a:lstStyle/>
          <a:p>
            <a:pPr marL="609600" indent="-609600" eaLnBrk="1" hangingPunct="1">
              <a:lnSpc>
                <a:spcPct val="90000"/>
              </a:lnSpc>
              <a:buFontTx/>
              <a:buAutoNum type="arabicPeriod"/>
            </a:pPr>
            <a:r>
              <a:rPr lang="en-US" sz="2400" b="1" dirty="0" smtClean="0">
                <a:solidFill>
                  <a:srgbClr val="3EBC7D"/>
                </a:solidFill>
              </a:rPr>
              <a:t>¿Te </a:t>
            </a:r>
            <a:r>
              <a:rPr lang="en-US" sz="2400" b="1" dirty="0" err="1" smtClean="0">
                <a:solidFill>
                  <a:srgbClr val="3EBC7D"/>
                </a:solidFill>
              </a:rPr>
              <a:t>duelen</a:t>
            </a:r>
            <a:r>
              <a:rPr lang="en-US" sz="2400" b="1" dirty="0" smtClean="0">
                <a:solidFill>
                  <a:srgbClr val="3EBC7D"/>
                </a:solidFill>
              </a:rPr>
              <a:t> </a:t>
            </a:r>
            <a:r>
              <a:rPr lang="en-US" sz="2400" b="1" dirty="0" err="1" smtClean="0">
                <a:solidFill>
                  <a:srgbClr val="3EBC7D"/>
                </a:solidFill>
              </a:rPr>
              <a:t>las</a:t>
            </a:r>
            <a:r>
              <a:rPr lang="en-US" sz="2400" b="1" dirty="0" smtClean="0">
                <a:solidFill>
                  <a:srgbClr val="3EBC7D"/>
                </a:solidFill>
              </a:rPr>
              <a:t> </a:t>
            </a:r>
            <a:r>
              <a:rPr lang="en-US" sz="2400" b="1" dirty="0" err="1" smtClean="0">
                <a:solidFill>
                  <a:srgbClr val="3EBC7D"/>
                </a:solidFill>
              </a:rPr>
              <a:t>piernas</a:t>
            </a:r>
            <a:r>
              <a:rPr lang="en-US" sz="2400" b="1" dirty="0" smtClean="0">
                <a:solidFill>
                  <a:srgbClr val="3EBC7D"/>
                </a:solidFill>
              </a:rPr>
              <a:t>? __________ </a:t>
            </a:r>
            <a:r>
              <a:rPr lang="en-US" sz="2400" b="1" dirty="0" err="1" smtClean="0">
                <a:solidFill>
                  <a:srgbClr val="3EBC7D"/>
                </a:solidFill>
              </a:rPr>
              <a:t>ejercicio</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hacer</a:t>
            </a:r>
            <a:r>
              <a:rPr lang="en-US" sz="2400" b="1" i="1" dirty="0" smtClean="0">
                <a:solidFill>
                  <a:srgbClr val="3EBC7D"/>
                </a:solidFill>
              </a:rPr>
              <a:t>/</a:t>
            </a:r>
            <a:r>
              <a:rPr lang="en-US" sz="2400" b="1" i="1" dirty="0" err="1" smtClean="0">
                <a:solidFill>
                  <a:srgbClr val="3EBC7D"/>
                </a:solidFill>
              </a:rPr>
              <a:t>correr</a:t>
            </a:r>
            <a:r>
              <a:rPr lang="en-US" sz="2400" b="1" i="1" dirty="0" smtClean="0">
                <a:solidFill>
                  <a:srgbClr val="3EBC7D"/>
                </a:solidFill>
              </a:rPr>
              <a:t>/comer)</a:t>
            </a:r>
          </a:p>
          <a:p>
            <a:pPr marL="609600" indent="-609600" eaLnBrk="1" hangingPunct="1">
              <a:lnSpc>
                <a:spcPct val="90000"/>
              </a:lnSpc>
              <a:buFontTx/>
              <a:buAutoNum type="arabicPeriod"/>
            </a:pPr>
            <a:r>
              <a:rPr lang="en-US" sz="2400" b="1" dirty="0" smtClean="0">
                <a:solidFill>
                  <a:srgbClr val="3EBC7D"/>
                </a:solidFill>
              </a:rPr>
              <a:t>No __________  </a:t>
            </a:r>
            <a:r>
              <a:rPr lang="en-US" sz="2400" b="1" dirty="0" err="1" smtClean="0">
                <a:solidFill>
                  <a:srgbClr val="3EBC7D"/>
                </a:solidFill>
              </a:rPr>
              <a:t>cuando</a:t>
            </a:r>
            <a:r>
              <a:rPr lang="en-US" sz="2400" b="1" dirty="0" smtClean="0">
                <a:solidFill>
                  <a:srgbClr val="3EBC7D"/>
                </a:solidFill>
              </a:rPr>
              <a:t> la </a:t>
            </a:r>
            <a:r>
              <a:rPr lang="en-US" sz="2400" b="1" dirty="0" err="1" smtClean="0">
                <a:solidFill>
                  <a:srgbClr val="3EBC7D"/>
                </a:solidFill>
              </a:rPr>
              <a:t>maestra</a:t>
            </a:r>
            <a:r>
              <a:rPr lang="en-US" sz="2400" b="1" dirty="0" smtClean="0">
                <a:solidFill>
                  <a:srgbClr val="3EBC7D"/>
                </a:solidFill>
              </a:rPr>
              <a:t> </a:t>
            </a:r>
            <a:r>
              <a:rPr lang="en-US" sz="2400" b="1" dirty="0" err="1" smtClean="0">
                <a:solidFill>
                  <a:srgbClr val="3EBC7D"/>
                </a:solidFill>
              </a:rPr>
              <a:t>explica</a:t>
            </a:r>
            <a:r>
              <a:rPr lang="en-US" sz="2400" b="1" dirty="0" smtClean="0">
                <a:solidFill>
                  <a:srgbClr val="3EBC7D"/>
                </a:solidFill>
              </a:rPr>
              <a:t> </a:t>
            </a:r>
            <a:r>
              <a:rPr lang="en-US" sz="2400" b="1" dirty="0" err="1" smtClean="0">
                <a:solidFill>
                  <a:srgbClr val="3EBC7D"/>
                </a:solidFill>
              </a:rPr>
              <a:t>algo</a:t>
            </a:r>
            <a:r>
              <a:rPr lang="en-US" sz="2400" b="1" dirty="0" smtClean="0">
                <a:solidFill>
                  <a:srgbClr val="3EBC7D"/>
                </a:solidFill>
              </a:rPr>
              <a:t>. </a:t>
            </a:r>
            <a:r>
              <a:rPr lang="en-US" sz="2400" b="1" i="1" dirty="0" smtClean="0">
                <a:solidFill>
                  <a:srgbClr val="3EBC7D"/>
                </a:solidFill>
              </a:rPr>
              <a:t>(comer/</a:t>
            </a:r>
            <a:r>
              <a:rPr lang="en-US" sz="2400" b="1" i="1" dirty="0" err="1" smtClean="0">
                <a:solidFill>
                  <a:srgbClr val="3EBC7D"/>
                </a:solidFill>
              </a:rPr>
              <a:t>hablar</a:t>
            </a:r>
            <a:r>
              <a:rPr lang="en-US" sz="2400" b="1" i="1" dirty="0" smtClean="0">
                <a:solidFill>
                  <a:srgbClr val="3EBC7D"/>
                </a:solidFill>
              </a:rPr>
              <a:t>/</a:t>
            </a:r>
            <a:r>
              <a:rPr lang="en-US" sz="2400" b="1" i="1" dirty="0" err="1" smtClean="0">
                <a:solidFill>
                  <a:srgbClr val="3EBC7D"/>
                </a:solidFill>
              </a:rPr>
              <a:t>dormir</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No __________ tan </a:t>
            </a:r>
            <a:r>
              <a:rPr lang="en-US" sz="2400" b="1" dirty="0" err="1" smtClean="0">
                <a:solidFill>
                  <a:srgbClr val="3EBC7D"/>
                </a:solidFill>
              </a:rPr>
              <a:t>impaciente</a:t>
            </a:r>
            <a:r>
              <a:rPr lang="en-US" sz="2400" b="1" dirty="0" smtClean="0">
                <a:solidFill>
                  <a:srgbClr val="3EBC7D"/>
                </a:solidFill>
              </a:rPr>
              <a:t>. </a:t>
            </a:r>
            <a:r>
              <a:rPr lang="en-US" sz="2400" b="1" i="1" dirty="0" smtClean="0">
                <a:solidFill>
                  <a:srgbClr val="3EBC7D"/>
                </a:solidFill>
              </a:rPr>
              <a:t>(ser/</a:t>
            </a:r>
            <a:r>
              <a:rPr lang="en-US" sz="2400" b="1" i="1" dirty="0" err="1" smtClean="0">
                <a:solidFill>
                  <a:srgbClr val="3EBC7D"/>
                </a:solidFill>
              </a:rPr>
              <a:t>tomar</a:t>
            </a:r>
            <a:r>
              <a:rPr lang="en-US" sz="2400" b="1" i="1" dirty="0" smtClean="0">
                <a:solidFill>
                  <a:srgbClr val="3EBC7D"/>
                </a:solidFill>
              </a:rPr>
              <a:t>/</a:t>
            </a:r>
            <a:r>
              <a:rPr lang="en-US" sz="2400" b="1" i="1" dirty="0" err="1" smtClean="0">
                <a:solidFill>
                  <a:srgbClr val="3EBC7D"/>
                </a:solidFill>
              </a:rPr>
              <a:t>ir</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a:t>
            </a:r>
            <a:r>
              <a:rPr lang="en-US" sz="2400" b="1" dirty="0" err="1" smtClean="0">
                <a:solidFill>
                  <a:srgbClr val="3EBC7D"/>
                </a:solidFill>
              </a:rPr>
              <a:t>Estás</a:t>
            </a:r>
            <a:r>
              <a:rPr lang="en-US" sz="2400" b="1" dirty="0" smtClean="0">
                <a:solidFill>
                  <a:srgbClr val="3EBC7D"/>
                </a:solidFill>
              </a:rPr>
              <a:t> </a:t>
            </a:r>
            <a:r>
              <a:rPr lang="en-US" sz="2400" b="1" dirty="0" err="1" smtClean="0">
                <a:solidFill>
                  <a:srgbClr val="3EBC7D"/>
                </a:solidFill>
              </a:rPr>
              <a:t>muy</a:t>
            </a:r>
            <a:r>
              <a:rPr lang="en-US" sz="2400" b="1" dirty="0" smtClean="0">
                <a:solidFill>
                  <a:srgbClr val="3EBC7D"/>
                </a:solidFill>
              </a:rPr>
              <a:t> </a:t>
            </a:r>
            <a:r>
              <a:rPr lang="en-US" sz="2400" b="1" dirty="0" err="1" smtClean="0">
                <a:solidFill>
                  <a:srgbClr val="3EBC7D"/>
                </a:solidFill>
              </a:rPr>
              <a:t>cansado</a:t>
            </a:r>
            <a:r>
              <a:rPr lang="en-US" sz="2400" b="1" dirty="0" smtClean="0">
                <a:solidFill>
                  <a:srgbClr val="3EBC7D"/>
                </a:solidFill>
              </a:rPr>
              <a:t>? _______________ un </a:t>
            </a:r>
            <a:r>
              <a:rPr lang="en-US" sz="2400" b="1" dirty="0" err="1" smtClean="0">
                <a:solidFill>
                  <a:srgbClr val="3EBC7D"/>
                </a:solidFill>
              </a:rPr>
              <a:t>rato</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descansar</a:t>
            </a:r>
            <a:r>
              <a:rPr lang="en-US" sz="2400" b="1" i="1" dirty="0" smtClean="0">
                <a:solidFill>
                  <a:srgbClr val="3EBC7D"/>
                </a:solidFill>
              </a:rPr>
              <a:t>/</a:t>
            </a:r>
            <a:r>
              <a:rPr lang="en-US" sz="2400" b="1" i="1" dirty="0" err="1" smtClean="0">
                <a:solidFill>
                  <a:srgbClr val="3EBC7D"/>
                </a:solidFill>
              </a:rPr>
              <a:t>jugar</a:t>
            </a:r>
            <a:r>
              <a:rPr lang="en-US" sz="2400" b="1" i="1" dirty="0" smtClean="0">
                <a:solidFill>
                  <a:srgbClr val="3EBC7D"/>
                </a:solidFill>
              </a:rPr>
              <a:t>/</a:t>
            </a:r>
            <a:r>
              <a:rPr lang="en-US" sz="2400" b="1" i="1" dirty="0" err="1" smtClean="0">
                <a:solidFill>
                  <a:srgbClr val="3EBC7D"/>
                </a:solidFill>
              </a:rPr>
              <a:t>estudiar</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a:t>
            </a:r>
            <a:r>
              <a:rPr lang="en-US" sz="2400" b="1" dirty="0" err="1" smtClean="0">
                <a:solidFill>
                  <a:srgbClr val="3EBC7D"/>
                </a:solidFill>
              </a:rPr>
              <a:t>Estás</a:t>
            </a:r>
            <a:r>
              <a:rPr lang="en-US" sz="2400" b="1" dirty="0" smtClean="0">
                <a:solidFill>
                  <a:srgbClr val="3EBC7D"/>
                </a:solidFill>
              </a:rPr>
              <a:t> </a:t>
            </a:r>
            <a:r>
              <a:rPr lang="en-US" sz="2400" b="1" dirty="0" err="1" smtClean="0">
                <a:solidFill>
                  <a:srgbClr val="3EBC7D"/>
                </a:solidFill>
              </a:rPr>
              <a:t>triste</a:t>
            </a:r>
            <a:r>
              <a:rPr lang="en-US" sz="2400" b="1" dirty="0" smtClean="0">
                <a:solidFill>
                  <a:srgbClr val="3EBC7D"/>
                </a:solidFill>
              </a:rPr>
              <a:t>? __________ con </a:t>
            </a:r>
            <a:r>
              <a:rPr lang="en-US" sz="2400" b="1" dirty="0" err="1" smtClean="0">
                <a:solidFill>
                  <a:srgbClr val="3EBC7D"/>
                </a:solidFill>
              </a:rPr>
              <a:t>tus</a:t>
            </a:r>
            <a:r>
              <a:rPr lang="en-US" sz="2400" b="1" dirty="0" smtClean="0">
                <a:solidFill>
                  <a:srgbClr val="3EBC7D"/>
                </a:solidFill>
              </a:rPr>
              <a:t> amigos </a:t>
            </a:r>
            <a:r>
              <a:rPr lang="en-US" sz="2400" b="1" dirty="0" err="1" smtClean="0">
                <a:solidFill>
                  <a:srgbClr val="3EBC7D"/>
                </a:solidFill>
              </a:rPr>
              <a:t>para</a:t>
            </a:r>
            <a:r>
              <a:rPr lang="en-US" sz="2400" b="1" dirty="0" smtClean="0">
                <a:solidFill>
                  <a:srgbClr val="3EBC7D"/>
                </a:solidFill>
              </a:rPr>
              <a:t> </a:t>
            </a:r>
            <a:r>
              <a:rPr lang="en-US" sz="2400" b="1" dirty="0" err="1" smtClean="0">
                <a:solidFill>
                  <a:srgbClr val="3EBC7D"/>
                </a:solidFill>
              </a:rPr>
              <a:t>divertirte</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salir</a:t>
            </a:r>
            <a:r>
              <a:rPr lang="en-US" sz="2400" b="1" i="1" dirty="0" smtClean="0">
                <a:solidFill>
                  <a:srgbClr val="3EBC7D"/>
                </a:solidFill>
              </a:rPr>
              <a:t>/</a:t>
            </a:r>
            <a:r>
              <a:rPr lang="en-US" sz="2400" b="1" i="1" dirty="0" err="1" smtClean="0">
                <a:solidFill>
                  <a:srgbClr val="3EBC7D"/>
                </a:solidFill>
              </a:rPr>
              <a:t>buscar</a:t>
            </a:r>
            <a:r>
              <a:rPr lang="en-US" sz="2400" b="1" i="1" dirty="0" smtClean="0">
                <a:solidFill>
                  <a:srgbClr val="3EBC7D"/>
                </a:solidFill>
              </a:rPr>
              <a:t>/</a:t>
            </a:r>
            <a:r>
              <a:rPr lang="en-US" sz="2400" b="1" i="1" dirty="0" err="1" smtClean="0">
                <a:solidFill>
                  <a:srgbClr val="3EBC7D"/>
                </a:solidFill>
              </a:rPr>
              <a:t>ver</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No __________ con </a:t>
            </a:r>
            <a:r>
              <a:rPr lang="en-US" sz="2400" b="1" dirty="0" err="1" smtClean="0">
                <a:solidFill>
                  <a:srgbClr val="3EBC7D"/>
                </a:solidFill>
              </a:rPr>
              <a:t>otro</a:t>
            </a:r>
            <a:r>
              <a:rPr lang="en-US" sz="2400" b="1" dirty="0" smtClean="0">
                <a:solidFill>
                  <a:srgbClr val="3EBC7D"/>
                </a:solidFill>
              </a:rPr>
              <a:t> </a:t>
            </a:r>
            <a:r>
              <a:rPr lang="en-US" sz="2400" b="1" dirty="0" err="1" smtClean="0">
                <a:solidFill>
                  <a:srgbClr val="3EBC7D"/>
                </a:solidFill>
              </a:rPr>
              <a:t>estudiante</a:t>
            </a:r>
            <a:r>
              <a:rPr lang="en-US" sz="2400" b="1" dirty="0" smtClean="0">
                <a:solidFill>
                  <a:srgbClr val="3EBC7D"/>
                </a:solidFill>
              </a:rPr>
              <a:t> en </a:t>
            </a:r>
            <a:r>
              <a:rPr lang="en-US" sz="2400" b="1" dirty="0" err="1" smtClean="0">
                <a:solidFill>
                  <a:srgbClr val="3EBC7D"/>
                </a:solidFill>
              </a:rPr>
              <a:t>clase</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jugar</a:t>
            </a:r>
            <a:r>
              <a:rPr lang="en-US" sz="2400" b="1" i="1" dirty="0" smtClean="0">
                <a:solidFill>
                  <a:srgbClr val="3EBC7D"/>
                </a:solidFill>
              </a:rPr>
              <a:t>/</a:t>
            </a:r>
            <a:r>
              <a:rPr lang="en-US" sz="2400" b="1" i="1" dirty="0" err="1" smtClean="0">
                <a:solidFill>
                  <a:srgbClr val="3EBC7D"/>
                </a:solidFill>
              </a:rPr>
              <a:t>escribir</a:t>
            </a:r>
            <a:r>
              <a:rPr lang="en-US" sz="2400" b="1" i="1" dirty="0" smtClean="0">
                <a:solidFill>
                  <a:srgbClr val="3EBC7D"/>
                </a:solidFill>
              </a:rPr>
              <a:t>/</a:t>
            </a:r>
            <a:r>
              <a:rPr lang="en-US" sz="2400" b="1" i="1" dirty="0" err="1" smtClean="0">
                <a:solidFill>
                  <a:srgbClr val="3EBC7D"/>
                </a:solidFill>
              </a:rPr>
              <a:t>pelearse</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No __________ </a:t>
            </a:r>
            <a:r>
              <a:rPr lang="en-US" sz="2400" b="1" dirty="0" err="1" smtClean="0">
                <a:solidFill>
                  <a:srgbClr val="3EBC7D"/>
                </a:solidFill>
              </a:rPr>
              <a:t>tarde</a:t>
            </a:r>
            <a:r>
              <a:rPr lang="en-US" sz="2400" b="1" dirty="0" smtClean="0">
                <a:solidFill>
                  <a:srgbClr val="3EBC7D"/>
                </a:solidFill>
              </a:rPr>
              <a:t> a </a:t>
            </a:r>
            <a:r>
              <a:rPr lang="en-US" sz="2400" b="1" dirty="0" err="1" smtClean="0">
                <a:solidFill>
                  <a:srgbClr val="3EBC7D"/>
                </a:solidFill>
              </a:rPr>
              <a:t>clase</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hacer</a:t>
            </a:r>
            <a:r>
              <a:rPr lang="en-US" sz="2400" b="1" i="1" dirty="0" smtClean="0">
                <a:solidFill>
                  <a:srgbClr val="3EBC7D"/>
                </a:solidFill>
              </a:rPr>
              <a:t>/</a:t>
            </a:r>
            <a:r>
              <a:rPr lang="en-US" sz="2400" b="1" i="1" dirty="0" err="1" smtClean="0">
                <a:solidFill>
                  <a:srgbClr val="3EBC7D"/>
                </a:solidFill>
              </a:rPr>
              <a:t>llegar</a:t>
            </a:r>
            <a:r>
              <a:rPr lang="en-US" sz="2400" b="1" i="1" dirty="0" smtClean="0">
                <a:solidFill>
                  <a:srgbClr val="3EBC7D"/>
                </a:solidFill>
              </a:rPr>
              <a:t>/</a:t>
            </a:r>
            <a:r>
              <a:rPr lang="en-US" sz="2400" b="1" i="1" dirty="0" err="1" smtClean="0">
                <a:solidFill>
                  <a:srgbClr val="3EBC7D"/>
                </a:solidFill>
              </a:rPr>
              <a:t>salir</a:t>
            </a:r>
            <a:r>
              <a:rPr lang="en-US" sz="2400" b="1" i="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¿Te </a:t>
            </a:r>
            <a:r>
              <a:rPr lang="en-US" sz="2400" b="1" dirty="0" err="1" smtClean="0">
                <a:solidFill>
                  <a:srgbClr val="3EBC7D"/>
                </a:solidFill>
              </a:rPr>
              <a:t>sientes</a:t>
            </a:r>
            <a:r>
              <a:rPr lang="en-US" sz="2400" b="1" dirty="0" smtClean="0">
                <a:solidFill>
                  <a:srgbClr val="3EBC7D"/>
                </a:solidFill>
              </a:rPr>
              <a:t> mal? __________ a la </a:t>
            </a:r>
            <a:r>
              <a:rPr lang="en-US" sz="2400" b="1" dirty="0" err="1" smtClean="0">
                <a:solidFill>
                  <a:srgbClr val="3EBC7D"/>
                </a:solidFill>
              </a:rPr>
              <a:t>enfermera</a:t>
            </a:r>
            <a:r>
              <a:rPr lang="en-US" sz="2400" b="1" dirty="0" smtClean="0">
                <a:solidFill>
                  <a:srgbClr val="3EBC7D"/>
                </a:solidFill>
              </a:rPr>
              <a:t>. </a:t>
            </a:r>
            <a:r>
              <a:rPr lang="en-US" sz="2400" b="1" i="1" dirty="0" smtClean="0">
                <a:solidFill>
                  <a:srgbClr val="3EBC7D"/>
                </a:solidFill>
              </a:rPr>
              <a:t>(</a:t>
            </a:r>
            <a:r>
              <a:rPr lang="en-US" sz="2400" b="1" i="1" dirty="0" err="1" smtClean="0">
                <a:solidFill>
                  <a:srgbClr val="3EBC7D"/>
                </a:solidFill>
              </a:rPr>
              <a:t>ayudar</a:t>
            </a:r>
            <a:r>
              <a:rPr lang="en-US" sz="2400" b="1" i="1" dirty="0" smtClean="0">
                <a:solidFill>
                  <a:srgbClr val="3EBC7D"/>
                </a:solidFill>
              </a:rPr>
              <a:t>/</a:t>
            </a:r>
            <a:r>
              <a:rPr lang="en-US" sz="2400" b="1" i="1" dirty="0" err="1" smtClean="0">
                <a:solidFill>
                  <a:srgbClr val="3EBC7D"/>
                </a:solidFill>
              </a:rPr>
              <a:t>ir</a:t>
            </a:r>
            <a:r>
              <a:rPr lang="en-US" sz="2400" b="1" i="1" dirty="0" smtClean="0">
                <a:solidFill>
                  <a:srgbClr val="3EBC7D"/>
                </a:solidFill>
              </a:rPr>
              <a:t>/</a:t>
            </a:r>
            <a:r>
              <a:rPr lang="en-US" sz="2400" b="1" i="1" dirty="0" err="1" smtClean="0">
                <a:solidFill>
                  <a:srgbClr val="3EBC7D"/>
                </a:solidFill>
              </a:rPr>
              <a:t>correr</a:t>
            </a:r>
            <a:r>
              <a:rPr lang="en-US" sz="2400" b="1" i="1" dirty="0" smtClean="0">
                <a:solidFill>
                  <a:srgbClr val="3EBC7D"/>
                </a:solidFill>
              </a:rPr>
              <a:t>)</a:t>
            </a:r>
          </a:p>
          <a:p>
            <a:pPr marL="609600" indent="-609600" eaLnBrk="1" hangingPunct="1">
              <a:lnSpc>
                <a:spcPct val="90000"/>
              </a:lnSpc>
              <a:buFontTx/>
              <a:buAutoNum type="arabicPeriod"/>
            </a:pPr>
            <a:r>
              <a:rPr lang="en-US" sz="2400" b="1" dirty="0" err="1" smtClean="0">
                <a:solidFill>
                  <a:srgbClr val="3EBC7D"/>
                </a:solidFill>
              </a:rPr>
              <a:t>Cuando</a:t>
            </a:r>
            <a:r>
              <a:rPr lang="en-US" sz="2400" b="1" dirty="0" smtClean="0">
                <a:solidFill>
                  <a:srgbClr val="3EBC7D"/>
                </a:solidFill>
              </a:rPr>
              <a:t> no </a:t>
            </a:r>
            <a:r>
              <a:rPr lang="en-US" sz="2400" b="1" dirty="0" err="1" smtClean="0">
                <a:solidFill>
                  <a:srgbClr val="3EBC7D"/>
                </a:solidFill>
              </a:rPr>
              <a:t>entiendes</a:t>
            </a:r>
            <a:r>
              <a:rPr lang="en-US" sz="2400" b="1" dirty="0" smtClean="0">
                <a:solidFill>
                  <a:srgbClr val="3EBC7D"/>
                </a:solidFill>
              </a:rPr>
              <a:t> la </a:t>
            </a:r>
            <a:r>
              <a:rPr lang="en-US" sz="2400" b="1" dirty="0" err="1" smtClean="0">
                <a:solidFill>
                  <a:srgbClr val="3EBC7D"/>
                </a:solidFill>
              </a:rPr>
              <a:t>tarea</a:t>
            </a:r>
            <a:r>
              <a:rPr lang="en-US" sz="2400" b="1" dirty="0" smtClean="0">
                <a:solidFill>
                  <a:srgbClr val="3EBC7D"/>
                </a:solidFill>
              </a:rPr>
              <a:t>, __________ </a:t>
            </a:r>
            <a:r>
              <a:rPr lang="en-US" sz="2400" b="1" i="1" dirty="0" smtClean="0">
                <a:solidFill>
                  <a:srgbClr val="3EBC7D"/>
                </a:solidFill>
              </a:rPr>
              <a:t>(</a:t>
            </a:r>
            <a:r>
              <a:rPr lang="en-US" sz="2400" b="1" i="1" dirty="0" err="1" smtClean="0">
                <a:solidFill>
                  <a:srgbClr val="3EBC7D"/>
                </a:solidFill>
              </a:rPr>
              <a:t>pedir</a:t>
            </a:r>
            <a:r>
              <a:rPr lang="en-US" sz="2400" b="1" i="1" dirty="0" smtClean="0">
                <a:solidFill>
                  <a:srgbClr val="3EBC7D"/>
                </a:solidFill>
              </a:rPr>
              <a:t>/</a:t>
            </a:r>
            <a:r>
              <a:rPr lang="en-US" sz="2400" b="1" i="1" dirty="0" err="1" smtClean="0">
                <a:solidFill>
                  <a:srgbClr val="3EBC7D"/>
                </a:solidFill>
              </a:rPr>
              <a:t>preguntar</a:t>
            </a:r>
            <a:r>
              <a:rPr lang="en-US" sz="2400" b="1" i="1" dirty="0" smtClean="0">
                <a:solidFill>
                  <a:srgbClr val="3EBC7D"/>
                </a:solidFill>
              </a:rPr>
              <a:t>/</a:t>
            </a:r>
            <a:r>
              <a:rPr lang="en-US" sz="2400" b="1" i="1" dirty="0" err="1" smtClean="0">
                <a:solidFill>
                  <a:srgbClr val="3EBC7D"/>
                </a:solidFill>
              </a:rPr>
              <a:t>hacer</a:t>
            </a:r>
            <a:r>
              <a:rPr lang="en-US" sz="2400" b="1" i="1" dirty="0" smtClean="0">
                <a:solidFill>
                  <a:srgbClr val="3EBC7D"/>
                </a:solidFill>
              </a:rPr>
              <a:t>)</a:t>
            </a:r>
            <a:r>
              <a:rPr lang="en-US" sz="2400" b="1" dirty="0" smtClean="0">
                <a:solidFill>
                  <a:srgbClr val="3EBC7D"/>
                </a:solidFill>
              </a:rPr>
              <a:t> </a:t>
            </a:r>
            <a:r>
              <a:rPr lang="en-US" sz="2400" b="1" dirty="0" err="1" smtClean="0">
                <a:solidFill>
                  <a:srgbClr val="3EBC7D"/>
                </a:solidFill>
              </a:rPr>
              <a:t>ayuda</a:t>
            </a:r>
            <a:r>
              <a:rPr lang="en-US" sz="2400" b="1" dirty="0" smtClean="0">
                <a:solidFill>
                  <a:srgbClr val="3EBC7D"/>
                </a:solidFill>
              </a:rPr>
              <a:t>.</a:t>
            </a:r>
          </a:p>
          <a:p>
            <a:pPr marL="609600" indent="-609600" eaLnBrk="1" hangingPunct="1">
              <a:lnSpc>
                <a:spcPct val="90000"/>
              </a:lnSpc>
              <a:buFontTx/>
              <a:buAutoNum type="arabicPeriod"/>
            </a:pPr>
            <a:r>
              <a:rPr lang="en-US" sz="2400" b="1" dirty="0" smtClean="0">
                <a:solidFill>
                  <a:srgbClr val="3EBC7D"/>
                </a:solidFill>
              </a:rPr>
              <a:t>No __________ </a:t>
            </a:r>
            <a:r>
              <a:rPr lang="en-US" sz="2400" b="1" i="1" dirty="0" smtClean="0">
                <a:solidFill>
                  <a:srgbClr val="3EBC7D"/>
                </a:solidFill>
              </a:rPr>
              <a:t>(ser/</a:t>
            </a:r>
            <a:r>
              <a:rPr lang="en-US" sz="2400" b="1" i="1" dirty="0" err="1" smtClean="0">
                <a:solidFill>
                  <a:srgbClr val="3EBC7D"/>
                </a:solidFill>
              </a:rPr>
              <a:t>tener</a:t>
            </a:r>
            <a:r>
              <a:rPr lang="en-US" sz="2400" b="1" i="1" dirty="0" smtClean="0">
                <a:solidFill>
                  <a:srgbClr val="3EBC7D"/>
                </a:solidFill>
              </a:rPr>
              <a:t>/</a:t>
            </a:r>
            <a:r>
              <a:rPr lang="en-US" sz="2400" b="1" i="1" dirty="0" err="1" smtClean="0">
                <a:solidFill>
                  <a:srgbClr val="3EBC7D"/>
                </a:solidFill>
              </a:rPr>
              <a:t>estar</a:t>
            </a:r>
            <a:r>
              <a:rPr lang="en-US" sz="2400" b="1" i="1" dirty="0" smtClean="0">
                <a:solidFill>
                  <a:srgbClr val="3EBC7D"/>
                </a:solidFill>
              </a:rPr>
              <a:t>)</a:t>
            </a:r>
            <a:r>
              <a:rPr lang="en-US" sz="2400" b="1" dirty="0" smtClean="0">
                <a:solidFill>
                  <a:srgbClr val="3EBC7D"/>
                </a:solidFill>
              </a:rPr>
              <a:t> </a:t>
            </a:r>
            <a:r>
              <a:rPr lang="en-US" sz="2400" b="1" dirty="0" err="1" smtClean="0">
                <a:solidFill>
                  <a:srgbClr val="3EBC7D"/>
                </a:solidFill>
              </a:rPr>
              <a:t>triste</a:t>
            </a:r>
            <a:r>
              <a:rPr lang="en-US" sz="2400" b="1" dirty="0" smtClean="0">
                <a:solidFill>
                  <a:srgbClr val="3EBC7D"/>
                </a:solidFill>
              </a:rPr>
              <a:t>.  ¡Es </a:t>
            </a:r>
            <a:r>
              <a:rPr lang="en-US" sz="2400" b="1" dirty="0" err="1" smtClean="0">
                <a:solidFill>
                  <a:srgbClr val="3EBC7D"/>
                </a:solidFill>
              </a:rPr>
              <a:t>tu</a:t>
            </a:r>
            <a:r>
              <a:rPr lang="en-US" sz="2400" b="1" dirty="0" smtClean="0">
                <a:solidFill>
                  <a:srgbClr val="3EBC7D"/>
                </a:solidFill>
              </a:rPr>
              <a:t> </a:t>
            </a:r>
            <a:r>
              <a:rPr lang="en-US" sz="2400" b="1" dirty="0" err="1" smtClean="0">
                <a:solidFill>
                  <a:srgbClr val="3EBC7D"/>
                </a:solidFill>
              </a:rPr>
              <a:t>cumpleaños</a:t>
            </a:r>
            <a:r>
              <a:rPr lang="en-US" sz="2400" b="1" dirty="0" smtClean="0">
                <a:solidFill>
                  <a:srgbClr val="3EBC7D"/>
                </a:solidFill>
              </a:rPr>
              <a:t>!</a:t>
            </a:r>
          </a:p>
          <a:p>
            <a:pPr marL="609600" indent="-609600" eaLnBrk="1" hangingPunct="1">
              <a:lnSpc>
                <a:spcPct val="90000"/>
              </a:lnSpc>
            </a:pPr>
            <a:endParaRPr lang="en-US" dirty="0" smtClean="0"/>
          </a:p>
        </p:txBody>
      </p:sp>
      <p:sp>
        <p:nvSpPr>
          <p:cNvPr id="3076" name="Text Box 4"/>
          <p:cNvSpPr txBox="1">
            <a:spLocks noChangeArrowheads="1"/>
          </p:cNvSpPr>
          <p:nvPr/>
        </p:nvSpPr>
        <p:spPr bwMode="auto">
          <a:xfrm>
            <a:off x="4114800" y="0"/>
            <a:ext cx="1692275" cy="523220"/>
          </a:xfrm>
          <a:prstGeom prst="rect">
            <a:avLst/>
          </a:prstGeom>
          <a:noFill/>
          <a:ln w="9525">
            <a:noFill/>
            <a:miter lim="800000"/>
            <a:headEnd/>
            <a:tailEnd/>
          </a:ln>
        </p:spPr>
        <p:txBody>
          <a:bodyPr>
            <a:spAutoFit/>
          </a:bodyPr>
          <a:lstStyle/>
          <a:p>
            <a:pPr algn="ctr"/>
            <a:r>
              <a:rPr lang="en-US" sz="2800" b="1" dirty="0" err="1">
                <a:solidFill>
                  <a:schemeClr val="accent2"/>
                </a:solidFill>
              </a:rPr>
              <a:t>Haz</a:t>
            </a:r>
            <a:endParaRPr lang="en-US" sz="2800" b="1" dirty="0">
              <a:solidFill>
                <a:schemeClr val="accent2"/>
              </a:solidFill>
            </a:endParaRPr>
          </a:p>
        </p:txBody>
      </p:sp>
      <p:sp>
        <p:nvSpPr>
          <p:cNvPr id="3077" name="Text Box 5"/>
          <p:cNvSpPr txBox="1">
            <a:spLocks noChangeArrowheads="1"/>
          </p:cNvSpPr>
          <p:nvPr/>
        </p:nvSpPr>
        <p:spPr bwMode="auto">
          <a:xfrm>
            <a:off x="1371600" y="762000"/>
            <a:ext cx="1371600" cy="523220"/>
          </a:xfrm>
          <a:prstGeom prst="rect">
            <a:avLst/>
          </a:prstGeom>
          <a:noFill/>
          <a:ln w="9525">
            <a:noFill/>
            <a:miter lim="800000"/>
            <a:headEnd/>
            <a:tailEnd/>
          </a:ln>
        </p:spPr>
        <p:txBody>
          <a:bodyPr wrap="square">
            <a:spAutoFit/>
          </a:bodyPr>
          <a:lstStyle/>
          <a:p>
            <a:pPr algn="ctr"/>
            <a:r>
              <a:rPr lang="en-US" sz="2800" b="1" dirty="0" err="1">
                <a:solidFill>
                  <a:schemeClr val="accent2"/>
                </a:solidFill>
              </a:rPr>
              <a:t>hables</a:t>
            </a:r>
            <a:endParaRPr lang="en-US" sz="2800" b="1" dirty="0">
              <a:solidFill>
                <a:schemeClr val="accent2"/>
              </a:solidFill>
            </a:endParaRPr>
          </a:p>
        </p:txBody>
      </p:sp>
      <p:sp>
        <p:nvSpPr>
          <p:cNvPr id="3078" name="Text Box 6"/>
          <p:cNvSpPr txBox="1">
            <a:spLocks noChangeArrowheads="1"/>
          </p:cNvSpPr>
          <p:nvPr/>
        </p:nvSpPr>
        <p:spPr bwMode="auto">
          <a:xfrm>
            <a:off x="1447800" y="1524000"/>
            <a:ext cx="1082675" cy="523220"/>
          </a:xfrm>
          <a:prstGeom prst="rect">
            <a:avLst/>
          </a:prstGeom>
          <a:noFill/>
          <a:ln w="9525">
            <a:noFill/>
            <a:miter lim="800000"/>
            <a:headEnd/>
            <a:tailEnd/>
          </a:ln>
        </p:spPr>
        <p:txBody>
          <a:bodyPr>
            <a:spAutoFit/>
          </a:bodyPr>
          <a:lstStyle/>
          <a:p>
            <a:pPr algn="ctr"/>
            <a:r>
              <a:rPr lang="en-US" sz="2800" b="1" dirty="0">
                <a:solidFill>
                  <a:schemeClr val="accent2"/>
                </a:solidFill>
              </a:rPr>
              <a:t>seas</a:t>
            </a:r>
          </a:p>
        </p:txBody>
      </p:sp>
      <p:sp>
        <p:nvSpPr>
          <p:cNvPr id="3079" name="Text Box 7"/>
          <p:cNvSpPr txBox="1">
            <a:spLocks noChangeArrowheads="1"/>
          </p:cNvSpPr>
          <p:nvPr/>
        </p:nvSpPr>
        <p:spPr bwMode="auto">
          <a:xfrm>
            <a:off x="4267200" y="1905000"/>
            <a:ext cx="1981200" cy="523220"/>
          </a:xfrm>
          <a:prstGeom prst="rect">
            <a:avLst/>
          </a:prstGeom>
          <a:noFill/>
          <a:ln w="9525">
            <a:noFill/>
            <a:miter lim="800000"/>
            <a:headEnd/>
            <a:tailEnd/>
          </a:ln>
        </p:spPr>
        <p:txBody>
          <a:bodyPr wrap="square">
            <a:spAutoFit/>
          </a:bodyPr>
          <a:lstStyle/>
          <a:p>
            <a:pPr algn="ctr"/>
            <a:r>
              <a:rPr lang="en-US" sz="2800" b="1" dirty="0" err="1">
                <a:solidFill>
                  <a:schemeClr val="accent2"/>
                </a:solidFill>
              </a:rPr>
              <a:t>Descansa</a:t>
            </a:r>
            <a:endParaRPr lang="en-US" sz="2800" b="1" dirty="0">
              <a:solidFill>
                <a:schemeClr val="accent2"/>
              </a:solidFill>
            </a:endParaRPr>
          </a:p>
        </p:txBody>
      </p:sp>
      <p:sp>
        <p:nvSpPr>
          <p:cNvPr id="3080" name="Text Box 8"/>
          <p:cNvSpPr txBox="1">
            <a:spLocks noChangeArrowheads="1"/>
          </p:cNvSpPr>
          <p:nvPr/>
        </p:nvSpPr>
        <p:spPr bwMode="auto">
          <a:xfrm>
            <a:off x="3048000" y="2667000"/>
            <a:ext cx="1082675" cy="523220"/>
          </a:xfrm>
          <a:prstGeom prst="rect">
            <a:avLst/>
          </a:prstGeom>
          <a:noFill/>
          <a:ln w="9525">
            <a:noFill/>
            <a:miter lim="800000"/>
            <a:headEnd/>
            <a:tailEnd/>
          </a:ln>
        </p:spPr>
        <p:txBody>
          <a:bodyPr>
            <a:spAutoFit/>
          </a:bodyPr>
          <a:lstStyle/>
          <a:p>
            <a:pPr algn="ctr"/>
            <a:r>
              <a:rPr lang="en-US" sz="2800" b="1" dirty="0">
                <a:solidFill>
                  <a:schemeClr val="accent2"/>
                </a:solidFill>
              </a:rPr>
              <a:t>Sal</a:t>
            </a:r>
          </a:p>
        </p:txBody>
      </p:sp>
      <p:sp>
        <p:nvSpPr>
          <p:cNvPr id="3081" name="Text Box 9"/>
          <p:cNvSpPr txBox="1">
            <a:spLocks noChangeArrowheads="1"/>
          </p:cNvSpPr>
          <p:nvPr/>
        </p:nvSpPr>
        <p:spPr bwMode="auto">
          <a:xfrm>
            <a:off x="1066800" y="3352800"/>
            <a:ext cx="1981200" cy="523220"/>
          </a:xfrm>
          <a:prstGeom prst="rect">
            <a:avLst/>
          </a:prstGeom>
          <a:noFill/>
          <a:ln w="9525">
            <a:noFill/>
            <a:miter lim="800000"/>
            <a:headEnd/>
            <a:tailEnd/>
          </a:ln>
        </p:spPr>
        <p:txBody>
          <a:bodyPr wrap="square">
            <a:spAutoFit/>
          </a:bodyPr>
          <a:lstStyle/>
          <a:p>
            <a:pPr algn="ctr"/>
            <a:r>
              <a:rPr lang="en-US" sz="2800" b="1" dirty="0">
                <a:solidFill>
                  <a:schemeClr val="accent2"/>
                </a:solidFill>
              </a:rPr>
              <a:t>Te </a:t>
            </a:r>
            <a:r>
              <a:rPr lang="en-US" sz="2800" b="1" dirty="0" err="1">
                <a:solidFill>
                  <a:schemeClr val="accent2"/>
                </a:solidFill>
              </a:rPr>
              <a:t>pelees</a:t>
            </a:r>
            <a:endParaRPr lang="en-US" sz="2800" b="1" dirty="0">
              <a:solidFill>
                <a:schemeClr val="accent2"/>
              </a:solidFill>
            </a:endParaRPr>
          </a:p>
        </p:txBody>
      </p:sp>
      <p:sp>
        <p:nvSpPr>
          <p:cNvPr id="3082" name="Text Box 10"/>
          <p:cNvSpPr txBox="1">
            <a:spLocks noChangeArrowheads="1"/>
          </p:cNvSpPr>
          <p:nvPr/>
        </p:nvSpPr>
        <p:spPr bwMode="auto">
          <a:xfrm>
            <a:off x="1143000" y="4114800"/>
            <a:ext cx="1676400" cy="523220"/>
          </a:xfrm>
          <a:prstGeom prst="rect">
            <a:avLst/>
          </a:prstGeom>
          <a:noFill/>
          <a:ln w="9525">
            <a:noFill/>
            <a:miter lim="800000"/>
            <a:headEnd/>
            <a:tailEnd/>
          </a:ln>
        </p:spPr>
        <p:txBody>
          <a:bodyPr wrap="square">
            <a:spAutoFit/>
          </a:bodyPr>
          <a:lstStyle/>
          <a:p>
            <a:pPr algn="ctr"/>
            <a:r>
              <a:rPr lang="en-US" sz="2800" b="1" dirty="0" err="1">
                <a:solidFill>
                  <a:schemeClr val="accent2"/>
                </a:solidFill>
              </a:rPr>
              <a:t>llegues</a:t>
            </a:r>
            <a:endParaRPr lang="en-US" sz="2800" b="1" dirty="0">
              <a:solidFill>
                <a:schemeClr val="accent2"/>
              </a:solidFill>
            </a:endParaRPr>
          </a:p>
        </p:txBody>
      </p:sp>
      <p:sp>
        <p:nvSpPr>
          <p:cNvPr id="3083" name="Text Box 11"/>
          <p:cNvSpPr txBox="1">
            <a:spLocks noChangeArrowheads="1"/>
          </p:cNvSpPr>
          <p:nvPr/>
        </p:nvSpPr>
        <p:spPr bwMode="auto">
          <a:xfrm>
            <a:off x="3200400" y="4572000"/>
            <a:ext cx="1692275" cy="523220"/>
          </a:xfrm>
          <a:prstGeom prst="rect">
            <a:avLst/>
          </a:prstGeom>
          <a:noFill/>
          <a:ln w="9525">
            <a:noFill/>
            <a:miter lim="800000"/>
            <a:headEnd/>
            <a:tailEnd/>
          </a:ln>
        </p:spPr>
        <p:txBody>
          <a:bodyPr>
            <a:spAutoFit/>
          </a:bodyPr>
          <a:lstStyle/>
          <a:p>
            <a:pPr algn="ctr"/>
            <a:r>
              <a:rPr lang="en-US" sz="2800" b="1" dirty="0" err="1">
                <a:solidFill>
                  <a:schemeClr val="accent2"/>
                </a:solidFill>
              </a:rPr>
              <a:t>Ve</a:t>
            </a:r>
            <a:endParaRPr lang="en-US" sz="2800" b="1" dirty="0">
              <a:solidFill>
                <a:schemeClr val="accent2"/>
              </a:solidFill>
            </a:endParaRPr>
          </a:p>
        </p:txBody>
      </p:sp>
      <p:sp>
        <p:nvSpPr>
          <p:cNvPr id="3084" name="Text Box 12"/>
          <p:cNvSpPr txBox="1">
            <a:spLocks noChangeArrowheads="1"/>
          </p:cNvSpPr>
          <p:nvPr/>
        </p:nvSpPr>
        <p:spPr bwMode="auto">
          <a:xfrm>
            <a:off x="5181600" y="5257800"/>
            <a:ext cx="1539875" cy="523220"/>
          </a:xfrm>
          <a:prstGeom prst="rect">
            <a:avLst/>
          </a:prstGeom>
          <a:noFill/>
          <a:ln w="9525">
            <a:noFill/>
            <a:miter lim="800000"/>
            <a:headEnd/>
            <a:tailEnd/>
          </a:ln>
        </p:spPr>
        <p:txBody>
          <a:bodyPr>
            <a:spAutoFit/>
          </a:bodyPr>
          <a:lstStyle/>
          <a:p>
            <a:pPr algn="ctr"/>
            <a:r>
              <a:rPr lang="en-US" sz="2800" b="1" dirty="0" err="1">
                <a:solidFill>
                  <a:schemeClr val="accent2"/>
                </a:solidFill>
              </a:rPr>
              <a:t>pide</a:t>
            </a:r>
            <a:endParaRPr lang="en-US" sz="2800" b="1" dirty="0">
              <a:solidFill>
                <a:schemeClr val="accent2"/>
              </a:solidFill>
            </a:endParaRPr>
          </a:p>
        </p:txBody>
      </p:sp>
      <p:sp>
        <p:nvSpPr>
          <p:cNvPr id="3085" name="Text Box 13"/>
          <p:cNvSpPr txBox="1">
            <a:spLocks noChangeArrowheads="1"/>
          </p:cNvSpPr>
          <p:nvPr/>
        </p:nvSpPr>
        <p:spPr bwMode="auto">
          <a:xfrm>
            <a:off x="1143000" y="6019800"/>
            <a:ext cx="1768475" cy="523220"/>
          </a:xfrm>
          <a:prstGeom prst="rect">
            <a:avLst/>
          </a:prstGeom>
          <a:noFill/>
          <a:ln w="9525">
            <a:noFill/>
            <a:miter lim="800000"/>
            <a:headEnd/>
            <a:tailEnd/>
          </a:ln>
        </p:spPr>
        <p:txBody>
          <a:bodyPr>
            <a:spAutoFit/>
          </a:bodyPr>
          <a:lstStyle/>
          <a:p>
            <a:pPr algn="ctr"/>
            <a:r>
              <a:rPr lang="en-US" sz="2800" b="1" dirty="0" err="1">
                <a:solidFill>
                  <a:schemeClr val="accent2"/>
                </a:solidFill>
              </a:rPr>
              <a:t>estés</a:t>
            </a:r>
            <a:endParaRPr lang="en-US" sz="2800" b="1" dirty="0">
              <a:solidFill>
                <a:schemeClr val="accent2"/>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to="" calcmode="lin" valueType="num">
                                      <p:cBhvr>
                                        <p:cTn id="7" dur="1" fill="hold"/>
                                        <p:tgtEl>
                                          <p:spTgt spid="307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to="" calcmode="lin" valueType="num">
                                      <p:cBhvr>
                                        <p:cTn id="12" dur="1" fill="hold"/>
                                        <p:tgtEl>
                                          <p:spTgt spid="307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078"/>
                                        </p:tgtEl>
                                        <p:attrNameLst>
                                          <p:attrName>style.visibility</p:attrName>
                                        </p:attrNameLst>
                                      </p:cBhvr>
                                      <p:to>
                                        <p:strVal val="visible"/>
                                      </p:to>
                                    </p:set>
                                    <p:anim to="" calcmode="lin" valueType="num">
                                      <p:cBhvr>
                                        <p:cTn id="17" dur="1" fill="hold"/>
                                        <p:tgtEl>
                                          <p:spTgt spid="307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079"/>
                                        </p:tgtEl>
                                        <p:attrNameLst>
                                          <p:attrName>style.visibility</p:attrName>
                                        </p:attrNameLst>
                                      </p:cBhvr>
                                      <p:to>
                                        <p:strVal val="visible"/>
                                      </p:to>
                                    </p:set>
                                    <p:anim to="" calcmode="lin" valueType="num">
                                      <p:cBhvr>
                                        <p:cTn id="22" dur="1" fill="hold"/>
                                        <p:tgtEl>
                                          <p:spTgt spid="307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080"/>
                                        </p:tgtEl>
                                        <p:attrNameLst>
                                          <p:attrName>style.visibility</p:attrName>
                                        </p:attrNameLst>
                                      </p:cBhvr>
                                      <p:to>
                                        <p:strVal val="visible"/>
                                      </p:to>
                                    </p:set>
                                    <p:anim to="" calcmode="lin" valueType="num">
                                      <p:cBhvr>
                                        <p:cTn id="27" dur="1" fill="hold"/>
                                        <p:tgtEl>
                                          <p:spTgt spid="3080"/>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081"/>
                                        </p:tgtEl>
                                        <p:attrNameLst>
                                          <p:attrName>style.visibility</p:attrName>
                                        </p:attrNameLst>
                                      </p:cBhvr>
                                      <p:to>
                                        <p:strVal val="visible"/>
                                      </p:to>
                                    </p:set>
                                    <p:anim to="" calcmode="lin" valueType="num">
                                      <p:cBhvr>
                                        <p:cTn id="32" dur="1" fill="hold"/>
                                        <p:tgtEl>
                                          <p:spTgt spid="3081"/>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082"/>
                                        </p:tgtEl>
                                        <p:attrNameLst>
                                          <p:attrName>style.visibility</p:attrName>
                                        </p:attrNameLst>
                                      </p:cBhvr>
                                      <p:to>
                                        <p:strVal val="visible"/>
                                      </p:to>
                                    </p:set>
                                    <p:anim to="" calcmode="lin" valueType="num">
                                      <p:cBhvr>
                                        <p:cTn id="37" dur="1" fill="hold"/>
                                        <p:tgtEl>
                                          <p:spTgt spid="3082"/>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083"/>
                                        </p:tgtEl>
                                        <p:attrNameLst>
                                          <p:attrName>style.visibility</p:attrName>
                                        </p:attrNameLst>
                                      </p:cBhvr>
                                      <p:to>
                                        <p:strVal val="visible"/>
                                      </p:to>
                                    </p:set>
                                    <p:anim to="" calcmode="lin" valueType="num">
                                      <p:cBhvr>
                                        <p:cTn id="42" dur="1" fill="hold"/>
                                        <p:tgtEl>
                                          <p:spTgt spid="3083"/>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084"/>
                                        </p:tgtEl>
                                        <p:attrNameLst>
                                          <p:attrName>style.visibility</p:attrName>
                                        </p:attrNameLst>
                                      </p:cBhvr>
                                      <p:to>
                                        <p:strVal val="visible"/>
                                      </p:to>
                                    </p:set>
                                    <p:anim to="" calcmode="lin" valueType="num">
                                      <p:cBhvr>
                                        <p:cTn id="47" dur="1" fill="hold"/>
                                        <p:tgtEl>
                                          <p:spTgt spid="3084"/>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085"/>
                                        </p:tgtEl>
                                        <p:attrNameLst>
                                          <p:attrName>style.visibility</p:attrName>
                                        </p:attrNameLst>
                                      </p:cBhvr>
                                      <p:to>
                                        <p:strVal val="visible"/>
                                      </p:to>
                                    </p:set>
                                    <p:anim to="" calcmode="lin" valueType="num">
                                      <p:cBhvr>
                                        <p:cTn id="52" dur="1" fill="hold"/>
                                        <p:tgtEl>
                                          <p:spTgt spid="308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8" grpId="0"/>
      <p:bldP spid="3079" grpId="0"/>
      <p:bldP spid="3080" grpId="0"/>
      <p:bldP spid="3081" grpId="0"/>
      <p:bldP spid="3082" grpId="0"/>
      <p:bldP spid="3083" grpId="0"/>
      <p:bldP spid="3084" grpId="0"/>
      <p:bldP spid="3085"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ADEBC">
            <a:alpha val="37000"/>
          </a:srgbClr>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448800" cy="6740307"/>
          </a:xfrm>
          <a:prstGeom prst="rect">
            <a:avLst/>
          </a:prstGeom>
          <a:noFill/>
          <a:ln w="9525">
            <a:noFill/>
            <a:miter lim="800000"/>
            <a:headEnd/>
            <a:tailEnd/>
          </a:ln>
          <a:effectLst/>
        </p:spPr>
        <p:txBody>
          <a:bodyPr>
            <a:spAutoFit/>
          </a:bodyPr>
          <a:lstStyle/>
          <a:p>
            <a:pPr marL="342900" indent="-342900"/>
            <a:r>
              <a:rPr lang="es-ES" sz="4400" dirty="0">
                <a:solidFill>
                  <a:schemeClr val="hlink"/>
                </a:solidFill>
                <a:latin typeface="Showcard Gothic" pitchFamily="82" charset="0"/>
              </a:rPr>
              <a:t>   </a:t>
            </a:r>
            <a:r>
              <a:rPr lang="es-ES" sz="4400" dirty="0">
                <a:solidFill>
                  <a:schemeClr val="accent5">
                    <a:lumMod val="25000"/>
                  </a:schemeClr>
                </a:solidFill>
                <a:latin typeface="Showcard Gothic" pitchFamily="82" charset="0"/>
              </a:rPr>
              <a:t>escribe las frases en </a:t>
            </a:r>
            <a:r>
              <a:rPr lang="es-ES" sz="4400" dirty="0" smtClean="0">
                <a:solidFill>
                  <a:schemeClr val="accent5">
                    <a:lumMod val="25000"/>
                  </a:schemeClr>
                </a:solidFill>
                <a:latin typeface="Showcard Gothic" pitchFamily="82" charset="0"/>
              </a:rPr>
              <a:t>español</a:t>
            </a:r>
            <a:endParaRPr lang="en-US" sz="4400" dirty="0">
              <a:solidFill>
                <a:schemeClr val="accent5">
                  <a:lumMod val="25000"/>
                </a:schemeClr>
              </a:solidFill>
              <a:latin typeface="Showcard Gothic" pitchFamily="82" charset="0"/>
            </a:endParaRPr>
          </a:p>
          <a:p>
            <a:pPr marL="342900" indent="-342900">
              <a:buFontTx/>
              <a:buAutoNum type="arabicPeriod"/>
            </a:pPr>
            <a:r>
              <a:rPr lang="en-US" sz="2400" b="1" dirty="0">
                <a:latin typeface="Tempus Sans ITC" pitchFamily="82" charset="0"/>
              </a:rPr>
              <a:t>Set the table now.  Don’t set it later.</a:t>
            </a:r>
          </a:p>
          <a:p>
            <a:pPr marL="342900" indent="-342900"/>
            <a:endParaRPr lang="en-US" sz="2800" b="1" dirty="0">
              <a:latin typeface="Tempus Sans ITC" pitchFamily="82" charset="0"/>
            </a:endParaRPr>
          </a:p>
          <a:p>
            <a:pPr marL="342900" indent="-342900"/>
            <a:r>
              <a:rPr lang="en-US" sz="2400" b="1" dirty="0">
                <a:latin typeface="Tempus Sans ITC" pitchFamily="82" charset="0"/>
              </a:rPr>
              <a:t>2. Do your homework now. Don’t do it later.</a:t>
            </a:r>
          </a:p>
          <a:p>
            <a:pPr marL="342900" indent="-342900"/>
            <a:endParaRPr lang="en-US" sz="2400" b="1" dirty="0">
              <a:latin typeface="Tempus Sans ITC" pitchFamily="82" charset="0"/>
            </a:endParaRPr>
          </a:p>
          <a:p>
            <a:pPr marL="342900" indent="-342900"/>
            <a:r>
              <a:rPr lang="en-US" sz="2400" b="1" dirty="0">
                <a:latin typeface="Tempus Sans ITC" pitchFamily="82" charset="0"/>
              </a:rPr>
              <a:t>3. Don’t clean your room now. Clean it later.</a:t>
            </a:r>
          </a:p>
          <a:p>
            <a:pPr marL="342900" indent="-342900"/>
            <a:endParaRPr lang="en-US" sz="2400" b="1" dirty="0">
              <a:latin typeface="Tempus Sans ITC" pitchFamily="82" charset="0"/>
            </a:endParaRPr>
          </a:p>
          <a:p>
            <a:pPr marL="342900" indent="-342900"/>
            <a:r>
              <a:rPr lang="en-US" sz="2400" b="1" dirty="0">
                <a:latin typeface="Tempus Sans ITC" pitchFamily="82" charset="0"/>
              </a:rPr>
              <a:t>4. Don’t read the books now. Read them later.</a:t>
            </a:r>
          </a:p>
          <a:p>
            <a:pPr marL="342900" indent="-342900"/>
            <a:endParaRPr lang="en-US" sz="2400" b="1" dirty="0">
              <a:latin typeface="Tempus Sans ITC" pitchFamily="82" charset="0"/>
            </a:endParaRPr>
          </a:p>
          <a:p>
            <a:pPr marL="342900" indent="-342900"/>
            <a:r>
              <a:rPr lang="en-US" sz="2400" b="1" dirty="0">
                <a:latin typeface="Tempus Sans ITC" pitchFamily="82" charset="0"/>
              </a:rPr>
              <a:t>5. Wash the cars now. Don’t wash them.</a:t>
            </a:r>
          </a:p>
          <a:p>
            <a:pPr marL="342900" indent="-342900"/>
            <a:endParaRPr lang="en-US" sz="2400" b="1" dirty="0">
              <a:latin typeface="Tempus Sans ITC" pitchFamily="82" charset="0"/>
            </a:endParaRPr>
          </a:p>
          <a:p>
            <a:pPr marL="342900" indent="-342900"/>
            <a:r>
              <a:rPr lang="en-US" sz="2400" b="1" dirty="0">
                <a:latin typeface="Tempus Sans ITC" pitchFamily="82" charset="0"/>
              </a:rPr>
              <a:t>6. Don’t cut the grass now (</a:t>
            </a:r>
            <a:r>
              <a:rPr lang="en-US" sz="2400" b="1" dirty="0" err="1">
                <a:latin typeface="Tempus Sans ITC" pitchFamily="82" charset="0"/>
              </a:rPr>
              <a:t>cortar</a:t>
            </a:r>
            <a:r>
              <a:rPr lang="en-US" sz="2400" b="1" dirty="0">
                <a:latin typeface="Tempus Sans ITC" pitchFamily="82" charset="0"/>
              </a:rPr>
              <a:t> el </a:t>
            </a:r>
            <a:r>
              <a:rPr lang="en-US" sz="2400" b="1" dirty="0" err="1">
                <a:latin typeface="Tempus Sans ITC" pitchFamily="82" charset="0"/>
              </a:rPr>
              <a:t>césped</a:t>
            </a:r>
            <a:r>
              <a:rPr lang="en-US" sz="2400" b="1" dirty="0">
                <a:latin typeface="Tempus Sans ITC" pitchFamily="82" charset="0"/>
              </a:rPr>
              <a:t>). Cut it later.</a:t>
            </a:r>
          </a:p>
          <a:p>
            <a:pPr marL="342900" indent="-342900"/>
            <a:endParaRPr lang="en-US" sz="2400" b="1" dirty="0">
              <a:latin typeface="Tempus Sans ITC" pitchFamily="82" charset="0"/>
            </a:endParaRPr>
          </a:p>
          <a:p>
            <a:pPr marL="342900" indent="-342900"/>
            <a:r>
              <a:rPr lang="en-US" sz="2400" b="1" dirty="0">
                <a:latin typeface="Tempus Sans ITC" pitchFamily="82" charset="0"/>
              </a:rPr>
              <a:t>7. Wash the dishes now. Don’t wash them later.</a:t>
            </a:r>
          </a:p>
          <a:p>
            <a:pPr marL="342900" indent="-342900"/>
            <a:endParaRPr lang="en-US" sz="2400" b="1" dirty="0">
              <a:latin typeface="Tempus Sans ITC" pitchFamily="82" charset="0"/>
            </a:endParaRPr>
          </a:p>
          <a:p>
            <a:pPr marL="342900" indent="-342900"/>
            <a:r>
              <a:rPr lang="en-US" sz="2400" b="1" dirty="0">
                <a:latin typeface="Tempus Sans ITC" pitchFamily="82" charset="0"/>
              </a:rPr>
              <a:t>8. Eat the ice cream </a:t>
            </a:r>
            <a:r>
              <a:rPr lang="en-US" sz="2400" b="1" dirty="0" smtClean="0">
                <a:latin typeface="Tempus Sans ITC" pitchFamily="82" charset="0"/>
              </a:rPr>
              <a:t>later. </a:t>
            </a:r>
            <a:r>
              <a:rPr lang="en-US" sz="2400" b="1" dirty="0">
                <a:latin typeface="Tempus Sans ITC" pitchFamily="82" charset="0"/>
              </a:rPr>
              <a:t>Don’t eat it before dinner.</a:t>
            </a:r>
          </a:p>
          <a:p>
            <a:pPr marL="342900" indent="-342900"/>
            <a:endParaRPr lang="en-US" sz="2400" b="1" dirty="0">
              <a:latin typeface="Tempus Sans ITC" pitchFamily="82" charset="0"/>
            </a:endParaRPr>
          </a:p>
        </p:txBody>
      </p:sp>
      <p:sp>
        <p:nvSpPr>
          <p:cNvPr id="3" name="TextBox 2"/>
          <p:cNvSpPr txBox="1"/>
          <p:nvPr/>
        </p:nvSpPr>
        <p:spPr>
          <a:xfrm>
            <a:off x="0" y="1066800"/>
            <a:ext cx="9144000" cy="400110"/>
          </a:xfrm>
          <a:prstGeom prst="rect">
            <a:avLst/>
          </a:prstGeom>
          <a:solidFill>
            <a:schemeClr val="tx2"/>
          </a:solidFill>
        </p:spPr>
        <p:txBody>
          <a:bodyPr wrap="square" rtlCol="0">
            <a:spAutoFit/>
          </a:bodyPr>
          <a:lstStyle/>
          <a:p>
            <a:r>
              <a:rPr lang="en-US" sz="2000" b="1" dirty="0" err="1" smtClean="0">
                <a:solidFill>
                  <a:srgbClr val="9ADEBC"/>
                </a:solidFill>
              </a:rPr>
              <a:t>Pon</a:t>
            </a:r>
            <a:r>
              <a:rPr lang="en-US" sz="2000" b="1" dirty="0" smtClean="0">
                <a:solidFill>
                  <a:srgbClr val="9ADEBC"/>
                </a:solidFill>
              </a:rPr>
              <a:t> la mesa </a:t>
            </a:r>
            <a:r>
              <a:rPr lang="en-US" sz="2000" b="1" dirty="0" err="1" smtClean="0">
                <a:solidFill>
                  <a:srgbClr val="9ADEBC"/>
                </a:solidFill>
              </a:rPr>
              <a:t>ahora</a:t>
            </a:r>
            <a:r>
              <a:rPr lang="en-US" sz="2000" b="1" dirty="0" smtClean="0">
                <a:solidFill>
                  <a:srgbClr val="9ADEBC"/>
                </a:solidFill>
              </a:rPr>
              <a:t>.   No la </a:t>
            </a:r>
            <a:r>
              <a:rPr lang="en-US" sz="2000" b="1" dirty="0" err="1" smtClean="0">
                <a:solidFill>
                  <a:srgbClr val="9ADEBC"/>
                </a:solidFill>
              </a:rPr>
              <a:t>pongas</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4" name="TextBox 3"/>
          <p:cNvSpPr txBox="1"/>
          <p:nvPr/>
        </p:nvSpPr>
        <p:spPr>
          <a:xfrm>
            <a:off x="0" y="1828800"/>
            <a:ext cx="9144000" cy="400110"/>
          </a:xfrm>
          <a:prstGeom prst="rect">
            <a:avLst/>
          </a:prstGeom>
          <a:solidFill>
            <a:schemeClr val="tx2"/>
          </a:solidFill>
        </p:spPr>
        <p:txBody>
          <a:bodyPr wrap="square" rtlCol="0">
            <a:spAutoFit/>
          </a:bodyPr>
          <a:lstStyle/>
          <a:p>
            <a:r>
              <a:rPr lang="en-US" sz="2000" b="1" dirty="0" err="1" smtClean="0">
                <a:solidFill>
                  <a:srgbClr val="9ADEBC"/>
                </a:solidFill>
              </a:rPr>
              <a:t>Haz</a:t>
            </a:r>
            <a:r>
              <a:rPr lang="en-US" sz="2000" b="1" dirty="0" smtClean="0">
                <a:solidFill>
                  <a:srgbClr val="9ADEBC"/>
                </a:solidFill>
              </a:rPr>
              <a:t> </a:t>
            </a:r>
            <a:r>
              <a:rPr lang="en-US" sz="2000" b="1" dirty="0" err="1" smtClean="0">
                <a:solidFill>
                  <a:srgbClr val="9ADEBC"/>
                </a:solidFill>
              </a:rPr>
              <a:t>tu</a:t>
            </a:r>
            <a:r>
              <a:rPr lang="en-US" sz="2000" b="1" dirty="0" smtClean="0">
                <a:solidFill>
                  <a:srgbClr val="9ADEBC"/>
                </a:solidFill>
              </a:rPr>
              <a:t> </a:t>
            </a:r>
            <a:r>
              <a:rPr lang="en-US" sz="2000" b="1" dirty="0" err="1" smtClean="0">
                <a:solidFill>
                  <a:srgbClr val="9ADEBC"/>
                </a:solidFill>
              </a:rPr>
              <a:t>tarea</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No la </a:t>
            </a:r>
            <a:r>
              <a:rPr lang="en-US" sz="2000" b="1" dirty="0" err="1" smtClean="0">
                <a:solidFill>
                  <a:srgbClr val="9ADEBC"/>
                </a:solidFill>
              </a:rPr>
              <a:t>hagas</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5" name="TextBox 4"/>
          <p:cNvSpPr txBox="1"/>
          <p:nvPr/>
        </p:nvSpPr>
        <p:spPr>
          <a:xfrm>
            <a:off x="0" y="2590800"/>
            <a:ext cx="9144000" cy="400110"/>
          </a:xfrm>
          <a:prstGeom prst="rect">
            <a:avLst/>
          </a:prstGeom>
          <a:solidFill>
            <a:schemeClr val="tx2"/>
          </a:solidFill>
        </p:spPr>
        <p:txBody>
          <a:bodyPr wrap="square" rtlCol="0">
            <a:spAutoFit/>
          </a:bodyPr>
          <a:lstStyle/>
          <a:p>
            <a:r>
              <a:rPr lang="en-US" sz="2000" b="1" dirty="0" smtClean="0">
                <a:solidFill>
                  <a:srgbClr val="9ADEBC"/>
                </a:solidFill>
              </a:rPr>
              <a:t>No </a:t>
            </a:r>
            <a:r>
              <a:rPr lang="en-US" sz="2000" b="1" dirty="0" err="1" smtClean="0">
                <a:solidFill>
                  <a:srgbClr val="9ADEBC"/>
                </a:solidFill>
              </a:rPr>
              <a:t>arregles</a:t>
            </a:r>
            <a:r>
              <a:rPr lang="en-US" sz="2000" b="1" dirty="0" smtClean="0">
                <a:solidFill>
                  <a:srgbClr val="9ADEBC"/>
                </a:solidFill>
              </a:rPr>
              <a:t> </a:t>
            </a:r>
            <a:r>
              <a:rPr lang="en-US" sz="2000" b="1" dirty="0" err="1" smtClean="0">
                <a:solidFill>
                  <a:srgbClr val="9ADEBC"/>
                </a:solidFill>
              </a:rPr>
              <a:t>tu</a:t>
            </a:r>
            <a:r>
              <a:rPr lang="en-US" sz="2000" b="1" dirty="0" smtClean="0">
                <a:solidFill>
                  <a:srgbClr val="9ADEBC"/>
                </a:solidFill>
              </a:rPr>
              <a:t> </a:t>
            </a:r>
            <a:r>
              <a:rPr lang="en-US" sz="2000" b="1" dirty="0" err="1" smtClean="0">
                <a:solidFill>
                  <a:srgbClr val="9ADEBC"/>
                </a:solidFill>
              </a:rPr>
              <a:t>cuarto</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a:t>
            </a:r>
            <a:r>
              <a:rPr lang="en-US" sz="2000" b="1" dirty="0" err="1" smtClean="0">
                <a:solidFill>
                  <a:srgbClr val="9ADEBC"/>
                </a:solidFill>
              </a:rPr>
              <a:t>Arréglalo</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6" name="TextBox 5"/>
          <p:cNvSpPr txBox="1"/>
          <p:nvPr/>
        </p:nvSpPr>
        <p:spPr>
          <a:xfrm>
            <a:off x="0" y="3276600"/>
            <a:ext cx="9144000" cy="400110"/>
          </a:xfrm>
          <a:prstGeom prst="rect">
            <a:avLst/>
          </a:prstGeom>
          <a:solidFill>
            <a:schemeClr val="tx2"/>
          </a:solidFill>
        </p:spPr>
        <p:txBody>
          <a:bodyPr wrap="square" rtlCol="0">
            <a:spAutoFit/>
          </a:bodyPr>
          <a:lstStyle/>
          <a:p>
            <a:r>
              <a:rPr lang="en-US" sz="2000" b="1" dirty="0" smtClean="0">
                <a:solidFill>
                  <a:srgbClr val="9ADEBC"/>
                </a:solidFill>
              </a:rPr>
              <a:t>No leas los </a:t>
            </a:r>
            <a:r>
              <a:rPr lang="en-US" sz="2000" b="1" dirty="0" err="1" smtClean="0">
                <a:solidFill>
                  <a:srgbClr val="9ADEBC"/>
                </a:solidFill>
              </a:rPr>
              <a:t>libros</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a:t>
            </a:r>
            <a:r>
              <a:rPr lang="en-US" sz="2000" b="1" dirty="0" err="1" smtClean="0">
                <a:solidFill>
                  <a:srgbClr val="9ADEBC"/>
                </a:solidFill>
              </a:rPr>
              <a:t>Léelos</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7" name="TextBox 6"/>
          <p:cNvSpPr txBox="1"/>
          <p:nvPr/>
        </p:nvSpPr>
        <p:spPr>
          <a:xfrm>
            <a:off x="0" y="4038600"/>
            <a:ext cx="9144000" cy="400110"/>
          </a:xfrm>
          <a:prstGeom prst="rect">
            <a:avLst/>
          </a:prstGeom>
          <a:solidFill>
            <a:schemeClr val="tx2"/>
          </a:solidFill>
        </p:spPr>
        <p:txBody>
          <a:bodyPr wrap="square" rtlCol="0">
            <a:spAutoFit/>
          </a:bodyPr>
          <a:lstStyle/>
          <a:p>
            <a:r>
              <a:rPr lang="en-US" sz="2000" b="1" dirty="0" smtClean="0">
                <a:solidFill>
                  <a:srgbClr val="9ADEBC"/>
                </a:solidFill>
              </a:rPr>
              <a:t>Lava los </a:t>
            </a:r>
            <a:r>
              <a:rPr lang="en-US" sz="2000" b="1" dirty="0" err="1" smtClean="0">
                <a:solidFill>
                  <a:srgbClr val="9ADEBC"/>
                </a:solidFill>
              </a:rPr>
              <a:t>coches</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No los laves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8" name="TextBox 7"/>
          <p:cNvSpPr txBox="1"/>
          <p:nvPr/>
        </p:nvSpPr>
        <p:spPr>
          <a:xfrm>
            <a:off x="0" y="4724400"/>
            <a:ext cx="9144000" cy="400110"/>
          </a:xfrm>
          <a:prstGeom prst="rect">
            <a:avLst/>
          </a:prstGeom>
          <a:solidFill>
            <a:schemeClr val="tx2"/>
          </a:solidFill>
        </p:spPr>
        <p:txBody>
          <a:bodyPr wrap="square" rtlCol="0">
            <a:spAutoFit/>
          </a:bodyPr>
          <a:lstStyle/>
          <a:p>
            <a:r>
              <a:rPr lang="en-US" sz="2000" b="1" dirty="0" smtClean="0">
                <a:solidFill>
                  <a:srgbClr val="9ADEBC"/>
                </a:solidFill>
              </a:rPr>
              <a:t>No </a:t>
            </a:r>
            <a:r>
              <a:rPr lang="en-US" sz="2000" b="1" dirty="0" err="1" smtClean="0">
                <a:solidFill>
                  <a:srgbClr val="9ADEBC"/>
                </a:solidFill>
              </a:rPr>
              <a:t>cortes</a:t>
            </a:r>
            <a:r>
              <a:rPr lang="en-US" sz="2000" b="1" dirty="0" smtClean="0">
                <a:solidFill>
                  <a:srgbClr val="9ADEBC"/>
                </a:solidFill>
              </a:rPr>
              <a:t> el </a:t>
            </a:r>
            <a:r>
              <a:rPr lang="en-US" sz="2000" b="1" dirty="0" err="1" smtClean="0">
                <a:solidFill>
                  <a:srgbClr val="9ADEBC"/>
                </a:solidFill>
              </a:rPr>
              <a:t>césped</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a:t>
            </a:r>
            <a:r>
              <a:rPr lang="en-US" sz="2000" b="1" dirty="0" err="1" smtClean="0">
                <a:solidFill>
                  <a:srgbClr val="9ADEBC"/>
                </a:solidFill>
              </a:rPr>
              <a:t>Córtelo</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9" name="TextBox 8"/>
          <p:cNvSpPr txBox="1"/>
          <p:nvPr/>
        </p:nvSpPr>
        <p:spPr>
          <a:xfrm>
            <a:off x="0" y="5486400"/>
            <a:ext cx="9144000" cy="400110"/>
          </a:xfrm>
          <a:prstGeom prst="rect">
            <a:avLst/>
          </a:prstGeom>
          <a:solidFill>
            <a:schemeClr val="tx2"/>
          </a:solidFill>
        </p:spPr>
        <p:txBody>
          <a:bodyPr wrap="square" rtlCol="0">
            <a:spAutoFit/>
          </a:bodyPr>
          <a:lstStyle/>
          <a:p>
            <a:r>
              <a:rPr lang="en-US" sz="2000" b="1" dirty="0" smtClean="0">
                <a:solidFill>
                  <a:srgbClr val="9ADEBC"/>
                </a:solidFill>
              </a:rPr>
              <a:t>Lava los </a:t>
            </a:r>
            <a:r>
              <a:rPr lang="en-US" sz="2000" b="1" dirty="0" err="1" smtClean="0">
                <a:solidFill>
                  <a:srgbClr val="9ADEBC"/>
                </a:solidFill>
              </a:rPr>
              <a:t>platos</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No los laves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a:t>
            </a:r>
            <a:endParaRPr lang="en-US" sz="2000" b="1" dirty="0">
              <a:solidFill>
                <a:srgbClr val="9ADEBC"/>
              </a:solidFill>
            </a:endParaRPr>
          </a:p>
        </p:txBody>
      </p:sp>
      <p:sp>
        <p:nvSpPr>
          <p:cNvPr id="10" name="TextBox 9"/>
          <p:cNvSpPr txBox="1"/>
          <p:nvPr/>
        </p:nvSpPr>
        <p:spPr>
          <a:xfrm>
            <a:off x="0" y="6248400"/>
            <a:ext cx="9144000" cy="400110"/>
          </a:xfrm>
          <a:prstGeom prst="rect">
            <a:avLst/>
          </a:prstGeom>
          <a:solidFill>
            <a:schemeClr val="tx2"/>
          </a:solidFill>
        </p:spPr>
        <p:txBody>
          <a:bodyPr wrap="square" rtlCol="0">
            <a:spAutoFit/>
          </a:bodyPr>
          <a:lstStyle/>
          <a:p>
            <a:r>
              <a:rPr lang="en-US" sz="2000" b="1" dirty="0" smtClean="0">
                <a:solidFill>
                  <a:srgbClr val="9ADEBC"/>
                </a:solidFill>
              </a:rPr>
              <a:t>Come el </a:t>
            </a:r>
            <a:r>
              <a:rPr lang="en-US" sz="2000" b="1" dirty="0" err="1" smtClean="0">
                <a:solidFill>
                  <a:srgbClr val="9ADEBC"/>
                </a:solidFill>
              </a:rPr>
              <a:t>helado</a:t>
            </a:r>
            <a:r>
              <a:rPr lang="en-US" sz="2000" b="1" dirty="0" smtClean="0">
                <a:solidFill>
                  <a:srgbClr val="9ADEBC"/>
                </a:solidFill>
              </a:rPr>
              <a:t> </a:t>
            </a:r>
            <a:r>
              <a:rPr lang="en-US" sz="2000" b="1" dirty="0" err="1" smtClean="0">
                <a:solidFill>
                  <a:srgbClr val="9ADEBC"/>
                </a:solidFill>
              </a:rPr>
              <a:t>ahora</a:t>
            </a:r>
            <a:r>
              <a:rPr lang="en-US" sz="2000" b="1" dirty="0" smtClean="0">
                <a:solidFill>
                  <a:srgbClr val="9ADEBC"/>
                </a:solidFill>
              </a:rPr>
              <a:t>  </a:t>
            </a:r>
            <a:r>
              <a:rPr lang="en-US" sz="2000" b="1" dirty="0" err="1" smtClean="0">
                <a:solidFill>
                  <a:srgbClr val="9ADEBC"/>
                </a:solidFill>
              </a:rPr>
              <a:t>más</a:t>
            </a:r>
            <a:r>
              <a:rPr lang="en-US" sz="2000" b="1" dirty="0" smtClean="0">
                <a:solidFill>
                  <a:srgbClr val="9ADEBC"/>
                </a:solidFill>
              </a:rPr>
              <a:t> </a:t>
            </a:r>
            <a:r>
              <a:rPr lang="en-US" sz="2000" b="1" dirty="0" err="1" smtClean="0">
                <a:solidFill>
                  <a:srgbClr val="9ADEBC"/>
                </a:solidFill>
              </a:rPr>
              <a:t>tarde</a:t>
            </a:r>
            <a:r>
              <a:rPr lang="en-US" sz="2000" b="1" dirty="0" smtClean="0">
                <a:solidFill>
                  <a:srgbClr val="9ADEBC"/>
                </a:solidFill>
              </a:rPr>
              <a:t>.  No lo comes antes de la </a:t>
            </a:r>
            <a:r>
              <a:rPr lang="en-US" sz="2000" b="1" dirty="0" err="1" smtClean="0">
                <a:solidFill>
                  <a:srgbClr val="9ADEBC"/>
                </a:solidFill>
              </a:rPr>
              <a:t>cena</a:t>
            </a:r>
            <a:r>
              <a:rPr lang="en-US" sz="2000" b="1" dirty="0" smtClean="0">
                <a:solidFill>
                  <a:srgbClr val="9ADEBC"/>
                </a:solidFill>
              </a:rPr>
              <a:t>.</a:t>
            </a:r>
            <a:endParaRPr lang="en-US" sz="2000" b="1" dirty="0">
              <a:solidFill>
                <a:srgbClr val="9ADEBC"/>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heckerboard(across)">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0" y="0"/>
            <a:ext cx="9144000" cy="8382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5400" smtClean="0">
                <a:latin typeface="Rage Italic" pitchFamily="66" charset="0"/>
              </a:rPr>
              <a:t>¡Repasamos los mandatos!</a:t>
            </a:r>
            <a:endParaRPr lang="en-US" sz="5400" dirty="0" smtClean="0">
              <a:latin typeface="Rage Italic" pitchFamily="66" charset="0"/>
            </a:endParaRPr>
          </a:p>
        </p:txBody>
      </p:sp>
      <p:sp>
        <p:nvSpPr>
          <p:cNvPr id="3" name="Rectangle 3"/>
          <p:cNvSpPr txBox="1">
            <a:spLocks noChangeArrowheads="1"/>
          </p:cNvSpPr>
          <p:nvPr/>
        </p:nvSpPr>
        <p:spPr>
          <a:xfrm>
            <a:off x="0" y="838200"/>
            <a:ext cx="9144000" cy="6019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None/>
            </a:pPr>
            <a:r>
              <a:rPr lang="en-US" sz="2000" smtClean="0">
                <a:solidFill>
                  <a:srgbClr val="CC3300"/>
                </a:solidFill>
              </a:rPr>
              <a:t>En una hoja de papel, escribe las frases siguientes.  ¡Hazlo rapidamente!</a:t>
            </a:r>
            <a:endParaRPr lang="en-US" sz="2000" dirty="0" smtClean="0"/>
          </a:p>
        </p:txBody>
      </p:sp>
      <p:sp>
        <p:nvSpPr>
          <p:cNvPr id="4" name="Text Box 4"/>
          <p:cNvSpPr txBox="1">
            <a:spLocks noChangeArrowheads="1"/>
          </p:cNvSpPr>
          <p:nvPr/>
        </p:nvSpPr>
        <p:spPr bwMode="auto">
          <a:xfrm>
            <a:off x="0" y="1219200"/>
            <a:ext cx="9144000" cy="4801314"/>
          </a:xfrm>
          <a:prstGeom prst="rect">
            <a:avLst/>
          </a:prstGeom>
          <a:noFill/>
          <a:ln w="9525">
            <a:noFill/>
            <a:miter lim="800000"/>
            <a:headEnd/>
            <a:tailEnd/>
          </a:ln>
        </p:spPr>
        <p:txBody>
          <a:bodyPr wrap="square">
            <a:spAutoFit/>
          </a:bodyPr>
          <a:lstStyle/>
          <a:p>
            <a:pPr marL="742950" indent="-742950">
              <a:spcBef>
                <a:spcPct val="50000"/>
              </a:spcBef>
            </a:pPr>
            <a:r>
              <a:rPr lang="en-US" sz="3600" b="1" dirty="0" smtClean="0">
                <a:solidFill>
                  <a:schemeClr val="accent2"/>
                </a:solidFill>
              </a:rPr>
              <a:t>1. Don’t </a:t>
            </a:r>
            <a:r>
              <a:rPr lang="en-US" sz="3600" b="1" dirty="0">
                <a:solidFill>
                  <a:schemeClr val="accent2"/>
                </a:solidFill>
              </a:rPr>
              <a:t>set the table</a:t>
            </a:r>
            <a:r>
              <a:rPr lang="en-US" sz="3600" b="1" dirty="0" smtClean="0">
                <a:solidFill>
                  <a:schemeClr val="accent2"/>
                </a:solidFill>
              </a:rPr>
              <a:t>.</a:t>
            </a:r>
            <a:endParaRPr lang="en-US" sz="3600" b="1" dirty="0">
              <a:solidFill>
                <a:schemeClr val="accent2"/>
              </a:solidFill>
            </a:endParaRPr>
          </a:p>
          <a:p>
            <a:pPr>
              <a:spcBef>
                <a:spcPct val="50000"/>
              </a:spcBef>
            </a:pPr>
            <a:r>
              <a:rPr lang="en-US" sz="3600" b="1" dirty="0" smtClean="0">
                <a:solidFill>
                  <a:schemeClr val="accent2"/>
                </a:solidFill>
              </a:rPr>
              <a:t>2. Go </a:t>
            </a:r>
            <a:r>
              <a:rPr lang="en-US" sz="3600" b="1" dirty="0">
                <a:solidFill>
                  <a:schemeClr val="accent2"/>
                </a:solidFill>
              </a:rPr>
              <a:t>to school at 7:00.</a:t>
            </a:r>
          </a:p>
          <a:p>
            <a:pPr>
              <a:spcBef>
                <a:spcPct val="50000"/>
              </a:spcBef>
            </a:pPr>
            <a:r>
              <a:rPr lang="en-US" sz="3600" b="1" dirty="0" smtClean="0">
                <a:solidFill>
                  <a:schemeClr val="accent2"/>
                </a:solidFill>
              </a:rPr>
              <a:t>3. Come </a:t>
            </a:r>
            <a:r>
              <a:rPr lang="en-US" sz="3600" b="1" dirty="0">
                <a:solidFill>
                  <a:schemeClr val="accent2"/>
                </a:solidFill>
              </a:rPr>
              <a:t>to my house quickly.</a:t>
            </a:r>
          </a:p>
          <a:p>
            <a:pPr>
              <a:spcBef>
                <a:spcPct val="50000"/>
              </a:spcBef>
            </a:pPr>
            <a:r>
              <a:rPr lang="en-US" sz="3600" b="1" dirty="0" smtClean="0">
                <a:solidFill>
                  <a:schemeClr val="accent2"/>
                </a:solidFill>
              </a:rPr>
              <a:t>4. Don’t </a:t>
            </a:r>
            <a:r>
              <a:rPr lang="en-US" sz="3600" b="1" dirty="0">
                <a:solidFill>
                  <a:schemeClr val="accent2"/>
                </a:solidFill>
              </a:rPr>
              <a:t>speak English in Spanish class.</a:t>
            </a:r>
          </a:p>
          <a:p>
            <a:pPr>
              <a:spcBef>
                <a:spcPct val="50000"/>
              </a:spcBef>
            </a:pPr>
            <a:r>
              <a:rPr lang="en-US" sz="3600" b="1" dirty="0" smtClean="0">
                <a:solidFill>
                  <a:schemeClr val="accent2"/>
                </a:solidFill>
              </a:rPr>
              <a:t>5. Do </a:t>
            </a:r>
            <a:r>
              <a:rPr lang="en-US" sz="3600" b="1" dirty="0">
                <a:solidFill>
                  <a:schemeClr val="accent2"/>
                </a:solidFill>
              </a:rPr>
              <a:t>the homework carefully.</a:t>
            </a:r>
          </a:p>
          <a:p>
            <a:pPr>
              <a:spcBef>
                <a:spcPct val="50000"/>
              </a:spcBef>
            </a:pPr>
            <a:r>
              <a:rPr lang="en-US" sz="3600" b="1" dirty="0" smtClean="0">
                <a:solidFill>
                  <a:schemeClr val="accent2"/>
                </a:solidFill>
              </a:rPr>
              <a:t>6. Don’t </a:t>
            </a:r>
            <a:r>
              <a:rPr lang="en-US" sz="3600" b="1" dirty="0">
                <a:solidFill>
                  <a:schemeClr val="accent2"/>
                </a:solidFill>
              </a:rPr>
              <a:t>leave.</a:t>
            </a:r>
          </a:p>
        </p:txBody>
      </p:sp>
      <p:sp>
        <p:nvSpPr>
          <p:cNvPr id="5" name="Text Box 5"/>
          <p:cNvSpPr txBox="1">
            <a:spLocks noChangeArrowheads="1"/>
          </p:cNvSpPr>
          <p:nvPr/>
        </p:nvSpPr>
        <p:spPr bwMode="auto">
          <a:xfrm>
            <a:off x="0" y="2514600"/>
            <a:ext cx="5867400" cy="519113"/>
          </a:xfrm>
          <a:prstGeom prst="rect">
            <a:avLst/>
          </a:prstGeom>
          <a:noFill/>
          <a:ln w="9525">
            <a:noFill/>
            <a:miter lim="800000"/>
            <a:headEnd/>
            <a:tailEnd/>
          </a:ln>
        </p:spPr>
        <p:txBody>
          <a:bodyPr>
            <a:spAutoFit/>
          </a:bodyPr>
          <a:lstStyle/>
          <a:p>
            <a:pPr>
              <a:spcBef>
                <a:spcPct val="50000"/>
              </a:spcBef>
            </a:pPr>
            <a:r>
              <a:rPr lang="en-US" sz="2800" b="1" dirty="0" err="1">
                <a:solidFill>
                  <a:schemeClr val="tx2"/>
                </a:solidFill>
              </a:rPr>
              <a:t>Ve</a:t>
            </a:r>
            <a:r>
              <a:rPr lang="en-US" sz="2800" b="1" dirty="0">
                <a:solidFill>
                  <a:schemeClr val="tx2"/>
                </a:solidFill>
              </a:rPr>
              <a:t> a la </a:t>
            </a:r>
            <a:r>
              <a:rPr lang="en-US" sz="2800" b="1" dirty="0" err="1">
                <a:solidFill>
                  <a:schemeClr val="tx2"/>
                </a:solidFill>
              </a:rPr>
              <a:t>escuela</a:t>
            </a:r>
            <a:r>
              <a:rPr lang="en-US" sz="2800" b="1" dirty="0">
                <a:solidFill>
                  <a:schemeClr val="tx2"/>
                </a:solidFill>
              </a:rPr>
              <a:t> a </a:t>
            </a:r>
            <a:r>
              <a:rPr lang="en-US" sz="2800" b="1" dirty="0" err="1">
                <a:solidFill>
                  <a:schemeClr val="tx2"/>
                </a:solidFill>
              </a:rPr>
              <a:t>las</a:t>
            </a:r>
            <a:r>
              <a:rPr lang="en-US" sz="2800" b="1" dirty="0">
                <a:solidFill>
                  <a:schemeClr val="tx2"/>
                </a:solidFill>
              </a:rPr>
              <a:t> 7:00.</a:t>
            </a:r>
          </a:p>
        </p:txBody>
      </p:sp>
      <p:sp>
        <p:nvSpPr>
          <p:cNvPr id="6" name="Text Box 6"/>
          <p:cNvSpPr txBox="1">
            <a:spLocks noChangeArrowheads="1"/>
          </p:cNvSpPr>
          <p:nvPr/>
        </p:nvSpPr>
        <p:spPr bwMode="auto">
          <a:xfrm>
            <a:off x="0" y="1676400"/>
            <a:ext cx="5257800" cy="519113"/>
          </a:xfrm>
          <a:prstGeom prst="rect">
            <a:avLst/>
          </a:prstGeom>
          <a:noFill/>
          <a:ln w="9525">
            <a:noFill/>
            <a:miter lim="800000"/>
            <a:headEnd/>
            <a:tailEnd/>
          </a:ln>
        </p:spPr>
        <p:txBody>
          <a:bodyPr>
            <a:spAutoFit/>
          </a:bodyPr>
          <a:lstStyle/>
          <a:p>
            <a:pPr>
              <a:spcBef>
                <a:spcPct val="50000"/>
              </a:spcBef>
            </a:pPr>
            <a:r>
              <a:rPr lang="en-US" sz="2800" b="1" dirty="0">
                <a:solidFill>
                  <a:schemeClr val="tx2"/>
                </a:solidFill>
              </a:rPr>
              <a:t>No </a:t>
            </a:r>
            <a:r>
              <a:rPr lang="en-US" sz="2800" b="1" dirty="0" err="1">
                <a:solidFill>
                  <a:schemeClr val="tx2"/>
                </a:solidFill>
              </a:rPr>
              <a:t>pongas</a:t>
            </a:r>
            <a:r>
              <a:rPr lang="en-US" sz="2800" b="1" dirty="0">
                <a:solidFill>
                  <a:schemeClr val="tx2"/>
                </a:solidFill>
              </a:rPr>
              <a:t> la mesa.</a:t>
            </a:r>
          </a:p>
        </p:txBody>
      </p:sp>
      <p:sp>
        <p:nvSpPr>
          <p:cNvPr id="7" name="Text Box 7"/>
          <p:cNvSpPr txBox="1">
            <a:spLocks noChangeArrowheads="1"/>
          </p:cNvSpPr>
          <p:nvPr/>
        </p:nvSpPr>
        <p:spPr bwMode="auto">
          <a:xfrm>
            <a:off x="0" y="3352800"/>
            <a:ext cx="5257800" cy="519113"/>
          </a:xfrm>
          <a:prstGeom prst="rect">
            <a:avLst/>
          </a:prstGeom>
          <a:noFill/>
          <a:ln w="9525">
            <a:noFill/>
            <a:miter lim="800000"/>
            <a:headEnd/>
            <a:tailEnd/>
          </a:ln>
        </p:spPr>
        <p:txBody>
          <a:bodyPr>
            <a:spAutoFit/>
          </a:bodyPr>
          <a:lstStyle/>
          <a:p>
            <a:pPr>
              <a:spcBef>
                <a:spcPct val="50000"/>
              </a:spcBef>
            </a:pPr>
            <a:r>
              <a:rPr lang="en-US" sz="2800" b="1" dirty="0" err="1">
                <a:solidFill>
                  <a:schemeClr val="tx2"/>
                </a:solidFill>
              </a:rPr>
              <a:t>Ven</a:t>
            </a:r>
            <a:r>
              <a:rPr lang="en-US" sz="2800" b="1" dirty="0">
                <a:solidFill>
                  <a:schemeClr val="tx2"/>
                </a:solidFill>
              </a:rPr>
              <a:t> a mi casa </a:t>
            </a:r>
            <a:r>
              <a:rPr lang="en-US" sz="2800" b="1" dirty="0" err="1">
                <a:solidFill>
                  <a:schemeClr val="tx2"/>
                </a:solidFill>
              </a:rPr>
              <a:t>rápidamente</a:t>
            </a:r>
            <a:r>
              <a:rPr lang="en-US" sz="2800" b="1" dirty="0">
                <a:solidFill>
                  <a:schemeClr val="tx2"/>
                </a:solidFill>
              </a:rPr>
              <a:t>.</a:t>
            </a:r>
          </a:p>
        </p:txBody>
      </p:sp>
      <p:sp>
        <p:nvSpPr>
          <p:cNvPr id="8" name="Text Box 8"/>
          <p:cNvSpPr txBox="1">
            <a:spLocks noChangeArrowheads="1"/>
          </p:cNvSpPr>
          <p:nvPr/>
        </p:nvSpPr>
        <p:spPr bwMode="auto">
          <a:xfrm>
            <a:off x="0" y="4191000"/>
            <a:ext cx="7467600" cy="519113"/>
          </a:xfrm>
          <a:prstGeom prst="rect">
            <a:avLst/>
          </a:prstGeom>
          <a:noFill/>
          <a:ln w="9525">
            <a:noFill/>
            <a:miter lim="800000"/>
            <a:headEnd/>
            <a:tailEnd/>
          </a:ln>
        </p:spPr>
        <p:txBody>
          <a:bodyPr>
            <a:spAutoFit/>
          </a:bodyPr>
          <a:lstStyle/>
          <a:p>
            <a:pPr>
              <a:spcBef>
                <a:spcPct val="50000"/>
              </a:spcBef>
            </a:pPr>
            <a:r>
              <a:rPr lang="en-US" sz="2800" b="1" dirty="0">
                <a:solidFill>
                  <a:schemeClr val="tx2"/>
                </a:solidFill>
              </a:rPr>
              <a:t>No </a:t>
            </a:r>
            <a:r>
              <a:rPr lang="en-US" sz="2800" b="1" dirty="0" err="1">
                <a:solidFill>
                  <a:schemeClr val="tx2"/>
                </a:solidFill>
              </a:rPr>
              <a:t>hables</a:t>
            </a:r>
            <a:r>
              <a:rPr lang="en-US" sz="2800" b="1" dirty="0">
                <a:solidFill>
                  <a:schemeClr val="tx2"/>
                </a:solidFill>
              </a:rPr>
              <a:t> </a:t>
            </a:r>
            <a:r>
              <a:rPr lang="en-US" sz="2800" b="1" dirty="0" err="1">
                <a:solidFill>
                  <a:schemeClr val="tx2"/>
                </a:solidFill>
              </a:rPr>
              <a:t>inglés</a:t>
            </a:r>
            <a:r>
              <a:rPr lang="en-US" sz="2800" b="1" dirty="0">
                <a:solidFill>
                  <a:schemeClr val="tx2"/>
                </a:solidFill>
              </a:rPr>
              <a:t> en la </a:t>
            </a:r>
            <a:r>
              <a:rPr lang="en-US" sz="2800" b="1" dirty="0" err="1">
                <a:solidFill>
                  <a:schemeClr val="tx2"/>
                </a:solidFill>
              </a:rPr>
              <a:t>clase</a:t>
            </a:r>
            <a:r>
              <a:rPr lang="en-US" sz="2800" b="1" dirty="0">
                <a:solidFill>
                  <a:schemeClr val="tx2"/>
                </a:solidFill>
              </a:rPr>
              <a:t> de </a:t>
            </a:r>
            <a:r>
              <a:rPr lang="en-US" sz="2800" b="1" dirty="0" err="1">
                <a:solidFill>
                  <a:schemeClr val="tx2"/>
                </a:solidFill>
              </a:rPr>
              <a:t>español</a:t>
            </a:r>
            <a:r>
              <a:rPr lang="en-US" sz="2800" b="1" dirty="0">
                <a:solidFill>
                  <a:schemeClr val="tx2"/>
                </a:solidFill>
              </a:rPr>
              <a:t>.</a:t>
            </a:r>
          </a:p>
        </p:txBody>
      </p:sp>
      <p:sp>
        <p:nvSpPr>
          <p:cNvPr id="9" name="Text Box 9"/>
          <p:cNvSpPr txBox="1">
            <a:spLocks noChangeArrowheads="1"/>
          </p:cNvSpPr>
          <p:nvPr/>
        </p:nvSpPr>
        <p:spPr bwMode="auto">
          <a:xfrm>
            <a:off x="0" y="4953000"/>
            <a:ext cx="5257800" cy="519113"/>
          </a:xfrm>
          <a:prstGeom prst="rect">
            <a:avLst/>
          </a:prstGeom>
          <a:noFill/>
          <a:ln w="9525">
            <a:noFill/>
            <a:miter lim="800000"/>
            <a:headEnd/>
            <a:tailEnd/>
          </a:ln>
        </p:spPr>
        <p:txBody>
          <a:bodyPr>
            <a:spAutoFit/>
          </a:bodyPr>
          <a:lstStyle/>
          <a:p>
            <a:pPr>
              <a:spcBef>
                <a:spcPct val="50000"/>
              </a:spcBef>
            </a:pPr>
            <a:r>
              <a:rPr lang="en-US" sz="2800" b="1" dirty="0" err="1">
                <a:solidFill>
                  <a:schemeClr val="tx2"/>
                </a:solidFill>
              </a:rPr>
              <a:t>Haz</a:t>
            </a:r>
            <a:r>
              <a:rPr lang="en-US" sz="2800" b="1" dirty="0">
                <a:solidFill>
                  <a:schemeClr val="tx2"/>
                </a:solidFill>
              </a:rPr>
              <a:t> la </a:t>
            </a:r>
            <a:r>
              <a:rPr lang="en-US" sz="2800" b="1" dirty="0" err="1">
                <a:solidFill>
                  <a:schemeClr val="tx2"/>
                </a:solidFill>
              </a:rPr>
              <a:t>tarea</a:t>
            </a:r>
            <a:r>
              <a:rPr lang="en-US" sz="2800" b="1" dirty="0">
                <a:solidFill>
                  <a:schemeClr val="tx2"/>
                </a:solidFill>
              </a:rPr>
              <a:t> </a:t>
            </a:r>
            <a:r>
              <a:rPr lang="en-US" sz="2800" b="1" dirty="0" err="1">
                <a:solidFill>
                  <a:schemeClr val="tx2"/>
                </a:solidFill>
              </a:rPr>
              <a:t>cuidadosamente</a:t>
            </a:r>
            <a:r>
              <a:rPr lang="en-US" sz="2800" b="1" dirty="0">
                <a:solidFill>
                  <a:schemeClr val="tx2"/>
                </a:solidFill>
              </a:rPr>
              <a:t>.</a:t>
            </a:r>
          </a:p>
        </p:txBody>
      </p:sp>
      <p:sp>
        <p:nvSpPr>
          <p:cNvPr id="10" name="Text Box 10"/>
          <p:cNvSpPr txBox="1">
            <a:spLocks noChangeArrowheads="1"/>
          </p:cNvSpPr>
          <p:nvPr/>
        </p:nvSpPr>
        <p:spPr bwMode="auto">
          <a:xfrm>
            <a:off x="0" y="5867400"/>
            <a:ext cx="5257800" cy="519113"/>
          </a:xfrm>
          <a:prstGeom prst="rect">
            <a:avLst/>
          </a:prstGeom>
          <a:noFill/>
          <a:ln w="9525">
            <a:noFill/>
            <a:miter lim="800000"/>
            <a:headEnd/>
            <a:tailEnd/>
          </a:ln>
        </p:spPr>
        <p:txBody>
          <a:bodyPr>
            <a:spAutoFit/>
          </a:bodyPr>
          <a:lstStyle/>
          <a:p>
            <a:pPr>
              <a:spcBef>
                <a:spcPct val="50000"/>
              </a:spcBef>
            </a:pPr>
            <a:r>
              <a:rPr lang="en-US" sz="2800" b="1" dirty="0">
                <a:solidFill>
                  <a:schemeClr val="tx2"/>
                </a:solidFill>
              </a:rPr>
              <a:t>No </a:t>
            </a:r>
            <a:r>
              <a:rPr lang="en-US" sz="2800" b="1" dirty="0" err="1">
                <a:solidFill>
                  <a:schemeClr val="tx2"/>
                </a:solidFill>
              </a:rPr>
              <a:t>salgas</a:t>
            </a:r>
            <a:r>
              <a:rPr lang="en-US" sz="2800" b="1" dirty="0" smtClean="0">
                <a:solidFill>
                  <a:schemeClr val="tx2"/>
                </a:solidFill>
              </a:rPr>
              <a:t>.   or   No </a:t>
            </a:r>
            <a:r>
              <a:rPr lang="en-US" sz="2800" b="1" dirty="0" err="1" smtClean="0">
                <a:solidFill>
                  <a:schemeClr val="tx2"/>
                </a:solidFill>
              </a:rPr>
              <a:t>te</a:t>
            </a:r>
            <a:r>
              <a:rPr lang="en-US" sz="2800" b="1" dirty="0" smtClean="0">
                <a:solidFill>
                  <a:schemeClr val="tx2"/>
                </a:solidFill>
              </a:rPr>
              <a:t> </a:t>
            </a:r>
            <a:r>
              <a:rPr lang="en-US" sz="2800" b="1" dirty="0" err="1" smtClean="0">
                <a:solidFill>
                  <a:schemeClr val="tx2"/>
                </a:solidFill>
              </a:rPr>
              <a:t>vayas</a:t>
            </a:r>
            <a:r>
              <a:rPr lang="en-US" sz="2800" b="1" dirty="0" smtClean="0">
                <a:solidFill>
                  <a:schemeClr val="tx2"/>
                </a:solidFill>
              </a:rPr>
              <a:t>.</a:t>
            </a:r>
            <a:endParaRPr lang="en-US" sz="2800" b="1" dirty="0">
              <a:solidFill>
                <a:schemeClr val="tx2"/>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9ADEBC"/>
        </a:solidFill>
        <a:effectLst/>
      </p:bgPr>
    </p:bg>
    <p:spTree>
      <p:nvGrpSpPr>
        <p:cNvPr id="1" name=""/>
        <p:cNvGrpSpPr/>
        <p:nvPr/>
      </p:nvGrpSpPr>
      <p:grpSpPr>
        <a:xfrm>
          <a:off x="0" y="0"/>
          <a:ext cx="0" cy="0"/>
          <a:chOff x="0" y="0"/>
          <a:chExt cx="0" cy="0"/>
        </a:xfrm>
      </p:grpSpPr>
      <p:sp>
        <p:nvSpPr>
          <p:cNvPr id="569347" name="Rectangle 3"/>
          <p:cNvSpPr>
            <a:spLocks noGrp="1" noChangeArrowheads="1"/>
          </p:cNvSpPr>
          <p:nvPr>
            <p:ph type="body" idx="1"/>
          </p:nvPr>
        </p:nvSpPr>
        <p:spPr/>
        <p:txBody>
          <a:bodyPr/>
          <a:lstStyle/>
          <a:p>
            <a:pPr eaLnBrk="1" hangingPunct="1"/>
            <a:r>
              <a:rPr lang="en-US" altLang="en-US" sz="4400" dirty="0" smtClean="0"/>
              <a:t>Pablo, </a:t>
            </a:r>
            <a:r>
              <a:rPr lang="en-US" altLang="en-US" sz="4400" b="1" dirty="0" err="1" smtClean="0">
                <a:solidFill>
                  <a:schemeClr val="bg1"/>
                </a:solidFill>
              </a:rPr>
              <a:t>apaga</a:t>
            </a:r>
            <a:r>
              <a:rPr lang="en-US" altLang="en-US" sz="4400" dirty="0" smtClean="0"/>
              <a:t> la </a:t>
            </a:r>
            <a:r>
              <a:rPr lang="en-US" altLang="en-US" sz="4400" dirty="0" err="1" smtClean="0"/>
              <a:t>luz</a:t>
            </a:r>
            <a:r>
              <a:rPr lang="en-US" altLang="en-US" sz="4400" dirty="0" smtClean="0"/>
              <a:t> </a:t>
            </a:r>
            <a:r>
              <a:rPr lang="en-US" altLang="en-US" sz="4400" dirty="0" err="1" smtClean="0"/>
              <a:t>por</a:t>
            </a:r>
            <a:r>
              <a:rPr lang="en-US" altLang="en-US" sz="4400" dirty="0" smtClean="0"/>
              <a:t> favor.</a:t>
            </a:r>
          </a:p>
          <a:p>
            <a:pPr eaLnBrk="1" hangingPunct="1"/>
            <a:endParaRPr lang="en-US" altLang="en-US" sz="4400" dirty="0" smtClean="0"/>
          </a:p>
          <a:p>
            <a:pPr eaLnBrk="1" hangingPunct="1"/>
            <a:r>
              <a:rPr lang="en-US" altLang="en-US" sz="4400" dirty="0" smtClean="0"/>
              <a:t>Linda, </a:t>
            </a:r>
            <a:r>
              <a:rPr lang="en-US" altLang="en-US" sz="4400" b="1" dirty="0" err="1" smtClean="0">
                <a:solidFill>
                  <a:schemeClr val="bg1"/>
                </a:solidFill>
              </a:rPr>
              <a:t>saca</a:t>
            </a:r>
            <a:r>
              <a:rPr lang="en-US" altLang="en-US" sz="4400" dirty="0" smtClean="0"/>
              <a:t> la </a:t>
            </a:r>
            <a:r>
              <a:rPr lang="en-US" altLang="en-US" sz="4400" dirty="0" err="1" smtClean="0"/>
              <a:t>basura</a:t>
            </a:r>
            <a:r>
              <a:rPr lang="en-US" altLang="en-US" sz="4400" dirty="0" smtClean="0"/>
              <a:t>.</a:t>
            </a:r>
          </a:p>
          <a:p>
            <a:pPr eaLnBrk="1" hangingPunct="1"/>
            <a:endParaRPr lang="en-US" altLang="en-US" sz="4400" dirty="0" smtClean="0"/>
          </a:p>
          <a:p>
            <a:pPr eaLnBrk="1" hangingPunct="1"/>
            <a:r>
              <a:rPr lang="en-US" altLang="en-US" sz="4400" dirty="0" err="1" smtClean="0"/>
              <a:t>Cristóbol</a:t>
            </a:r>
            <a:r>
              <a:rPr lang="en-US" altLang="en-US" sz="4400" dirty="0" smtClean="0"/>
              <a:t>, </a:t>
            </a:r>
            <a:r>
              <a:rPr lang="en-US" altLang="en-US" sz="4400" b="1" dirty="0" err="1" smtClean="0">
                <a:solidFill>
                  <a:schemeClr val="bg1"/>
                </a:solidFill>
              </a:rPr>
              <a:t>habla</a:t>
            </a:r>
            <a:r>
              <a:rPr lang="en-US" altLang="en-US" sz="4400" dirty="0" smtClean="0"/>
              <a:t> </a:t>
            </a:r>
            <a:r>
              <a:rPr lang="en-US" altLang="en-US" sz="4400" dirty="0" err="1" smtClean="0"/>
              <a:t>español</a:t>
            </a:r>
            <a:r>
              <a:rPr lang="en-US" altLang="en-US" sz="4400" dirty="0" smtClean="0"/>
              <a:t>.</a:t>
            </a:r>
          </a:p>
        </p:txBody>
      </p:sp>
      <p:sp>
        <p:nvSpPr>
          <p:cNvPr id="5" name="Rectangle 2"/>
          <p:cNvSpPr>
            <a:spLocks noGrp="1" noChangeArrowheads="1"/>
          </p:cNvSpPr>
          <p:nvPr>
            <p:ph type="title"/>
          </p:nvPr>
        </p:nvSpPr>
        <p:spPr>
          <a:xfrm>
            <a:off x="457200" y="0"/>
            <a:ext cx="8229600" cy="1143000"/>
          </a:xfrm>
        </p:spPr>
        <p:txBody>
          <a:bodyPr/>
          <a:lstStyle/>
          <a:p>
            <a:pPr eaLnBrk="1" hangingPunct="1"/>
            <a:r>
              <a:rPr lang="es-ES_tradnl" b="1" dirty="0" err="1" smtClean="0">
                <a:solidFill>
                  <a:schemeClr val="bg1"/>
                </a:solidFill>
              </a:rPr>
              <a:t>Affirmative</a:t>
            </a:r>
            <a:r>
              <a:rPr lang="es-ES_tradnl" b="1" dirty="0" smtClean="0">
                <a:solidFill>
                  <a:schemeClr val="bg1"/>
                </a:solidFill>
              </a:rPr>
              <a:t> ‘t</a:t>
            </a:r>
            <a:r>
              <a:rPr lang="en-US" b="1" dirty="0" smtClean="0">
                <a:solidFill>
                  <a:schemeClr val="bg1"/>
                </a:solidFill>
                <a:cs typeface="Arial" pitchFamily="34" charset="0"/>
              </a:rPr>
              <a:t>ú</a:t>
            </a:r>
            <a:r>
              <a:rPr lang="es-ES_tradnl" b="1" dirty="0" smtClean="0">
                <a:solidFill>
                  <a:schemeClr val="bg1"/>
                </a:solidFill>
              </a:rPr>
              <a:t>’ </a:t>
            </a:r>
            <a:r>
              <a:rPr lang="es-ES_tradnl" b="1" dirty="0" err="1" smtClean="0">
                <a:solidFill>
                  <a:schemeClr val="bg1"/>
                </a:solidFill>
              </a:rPr>
              <a:t>commands</a:t>
            </a:r>
            <a:endParaRPr lang="es-ES_tradnl" b="1" dirty="0" smtClean="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9347">
                                            <p:txEl>
                                              <p:pRg st="0" end="0"/>
                                            </p:txEl>
                                          </p:spTgt>
                                        </p:tgtEl>
                                        <p:attrNameLst>
                                          <p:attrName>style.visibility</p:attrName>
                                        </p:attrNameLst>
                                      </p:cBhvr>
                                      <p:to>
                                        <p:strVal val="visible"/>
                                      </p:to>
                                    </p:set>
                                    <p:animEffect transition="in" filter="box(out)">
                                      <p:cBhvr>
                                        <p:cTn id="7" dur="500"/>
                                        <p:tgtEl>
                                          <p:spTgt spid="5693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9347">
                                            <p:txEl>
                                              <p:pRg st="2" end="2"/>
                                            </p:txEl>
                                          </p:spTgt>
                                        </p:tgtEl>
                                        <p:attrNameLst>
                                          <p:attrName>style.visibility</p:attrName>
                                        </p:attrNameLst>
                                      </p:cBhvr>
                                      <p:to>
                                        <p:strVal val="visible"/>
                                      </p:to>
                                    </p:set>
                                    <p:animEffect transition="in" filter="box(out)">
                                      <p:cBhvr>
                                        <p:cTn id="12" dur="500"/>
                                        <p:tgtEl>
                                          <p:spTgt spid="569347">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9347">
                                            <p:txEl>
                                              <p:pRg st="4" end="4"/>
                                            </p:txEl>
                                          </p:spTgt>
                                        </p:tgtEl>
                                        <p:attrNameLst>
                                          <p:attrName>style.visibility</p:attrName>
                                        </p:attrNameLst>
                                      </p:cBhvr>
                                      <p:to>
                                        <p:strVal val="visible"/>
                                      </p:to>
                                    </p:set>
                                    <p:animEffect transition="in" filter="box(out)">
                                      <p:cBhvr>
                                        <p:cTn id="17" dur="500"/>
                                        <p:tgtEl>
                                          <p:spTgt spid="569347">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9ADEBC"/>
        </a:solidFill>
        <a:effectLst/>
      </p:bgPr>
    </p:bg>
    <p:spTree>
      <p:nvGrpSpPr>
        <p:cNvPr id="1" name=""/>
        <p:cNvGrpSpPr/>
        <p:nvPr/>
      </p:nvGrpSpPr>
      <p:grpSpPr>
        <a:xfrm>
          <a:off x="0" y="0"/>
          <a:ext cx="0" cy="0"/>
          <a:chOff x="0" y="0"/>
          <a:chExt cx="0" cy="0"/>
        </a:xfrm>
      </p:grpSpPr>
      <p:sp>
        <p:nvSpPr>
          <p:cNvPr id="570371" name="Rectangle 3"/>
          <p:cNvSpPr>
            <a:spLocks noGrp="1" noChangeArrowheads="1"/>
          </p:cNvSpPr>
          <p:nvPr>
            <p:ph type="body" idx="1"/>
          </p:nvPr>
        </p:nvSpPr>
        <p:spPr/>
        <p:txBody>
          <a:bodyPr/>
          <a:lstStyle/>
          <a:p>
            <a:pPr eaLnBrk="1" hangingPunct="1"/>
            <a:r>
              <a:rPr lang="en-US" altLang="en-US" sz="4800" dirty="0" smtClean="0"/>
              <a:t>3</a:t>
            </a:r>
            <a:r>
              <a:rPr lang="en-US" altLang="en-US" sz="4800" baseline="30000" dirty="0" smtClean="0"/>
              <a:t>rd</a:t>
            </a:r>
            <a:r>
              <a:rPr lang="en-US" altLang="en-US" sz="4800" dirty="0" smtClean="0"/>
              <a:t> person present tense        (</a:t>
            </a:r>
            <a:r>
              <a:rPr lang="en-US" altLang="en-US" sz="4800" dirty="0" err="1" smtClean="0"/>
              <a:t>usted</a:t>
            </a:r>
            <a:r>
              <a:rPr lang="en-US" altLang="en-US" sz="4800" dirty="0" smtClean="0"/>
              <a:t>, </a:t>
            </a:r>
            <a:r>
              <a:rPr lang="en-US" altLang="en-US" sz="4800" dirty="0" err="1" smtClean="0"/>
              <a:t>él</a:t>
            </a:r>
            <a:r>
              <a:rPr lang="en-US" altLang="en-US" sz="4800" dirty="0" smtClean="0"/>
              <a:t>, </a:t>
            </a:r>
            <a:r>
              <a:rPr lang="en-US" altLang="en-US" sz="4800" dirty="0" err="1" smtClean="0"/>
              <a:t>ella</a:t>
            </a:r>
            <a:r>
              <a:rPr lang="en-US" altLang="en-US" sz="4800" dirty="0" smtClean="0"/>
              <a:t> form)</a:t>
            </a:r>
            <a:endParaRPr lang="en-US" altLang="en-US" sz="4800" dirty="0"/>
          </a:p>
          <a:p>
            <a:pPr eaLnBrk="1" hangingPunct="1"/>
            <a:endParaRPr lang="en-US" altLang="en-US" sz="1800" dirty="0"/>
          </a:p>
          <a:p>
            <a:pPr marL="0" indent="0" eaLnBrk="1" hangingPunct="1">
              <a:buNone/>
            </a:pPr>
            <a:r>
              <a:rPr lang="en-US" altLang="en-US" sz="4800" dirty="0" smtClean="0"/>
              <a:t>	</a:t>
            </a:r>
            <a:r>
              <a:rPr lang="en-US" altLang="en-US" sz="4800" dirty="0" err="1" smtClean="0"/>
              <a:t>hablar</a:t>
            </a:r>
            <a:r>
              <a:rPr lang="en-US" altLang="en-US" sz="4800" dirty="0" smtClean="0"/>
              <a:t>   	</a:t>
            </a:r>
            <a:r>
              <a:rPr lang="en-US" altLang="en-US" sz="4800" dirty="0" err="1" smtClean="0"/>
              <a:t>habla</a:t>
            </a:r>
            <a:endParaRPr lang="en-US" altLang="en-US" sz="4800" dirty="0" smtClean="0"/>
          </a:p>
          <a:p>
            <a:pPr marL="0" indent="0" eaLnBrk="1" hangingPunct="1">
              <a:buNone/>
            </a:pPr>
            <a:r>
              <a:rPr lang="en-US" altLang="en-US" sz="4800" dirty="0"/>
              <a:t>	</a:t>
            </a:r>
            <a:r>
              <a:rPr lang="en-US" altLang="en-US" sz="4800" dirty="0" smtClean="0"/>
              <a:t>comer   	come</a:t>
            </a:r>
          </a:p>
        </p:txBody>
      </p:sp>
      <p:sp>
        <p:nvSpPr>
          <p:cNvPr id="5" name="Rectangle 2"/>
          <p:cNvSpPr>
            <a:spLocks noGrp="1" noChangeArrowheads="1"/>
          </p:cNvSpPr>
          <p:nvPr>
            <p:ph type="title"/>
          </p:nvPr>
        </p:nvSpPr>
        <p:spPr>
          <a:xfrm>
            <a:off x="457200" y="0"/>
            <a:ext cx="8229600" cy="1143000"/>
          </a:xfrm>
        </p:spPr>
        <p:txBody>
          <a:bodyPr/>
          <a:lstStyle/>
          <a:p>
            <a:pPr eaLnBrk="1" hangingPunct="1"/>
            <a:r>
              <a:rPr lang="es-ES_tradnl" b="1" dirty="0" err="1" smtClean="0">
                <a:solidFill>
                  <a:schemeClr val="bg1"/>
                </a:solidFill>
              </a:rPr>
              <a:t>Affirmative</a:t>
            </a:r>
            <a:r>
              <a:rPr lang="es-ES_tradnl" b="1" dirty="0" smtClean="0">
                <a:solidFill>
                  <a:schemeClr val="bg1"/>
                </a:solidFill>
              </a:rPr>
              <a:t> ‘t</a:t>
            </a:r>
            <a:r>
              <a:rPr lang="en-US" b="1" dirty="0" smtClean="0">
                <a:solidFill>
                  <a:schemeClr val="bg1"/>
                </a:solidFill>
                <a:cs typeface="Arial" pitchFamily="34" charset="0"/>
              </a:rPr>
              <a:t>ú</a:t>
            </a:r>
            <a:r>
              <a:rPr lang="es-ES_tradnl" b="1" dirty="0" smtClean="0">
                <a:solidFill>
                  <a:schemeClr val="bg1"/>
                </a:solidFill>
              </a:rPr>
              <a:t>’ </a:t>
            </a:r>
            <a:r>
              <a:rPr lang="es-ES_tradnl" b="1" dirty="0" err="1" smtClean="0">
                <a:solidFill>
                  <a:schemeClr val="bg1"/>
                </a:solidFill>
              </a:rPr>
              <a:t>commands</a:t>
            </a:r>
            <a:endParaRPr lang="es-ES_tradnl" b="1" dirty="0" smtClean="0">
              <a:solidFill>
                <a:schemeClr val="bg1"/>
              </a:solidFill>
            </a:endParaRPr>
          </a:p>
        </p:txBody>
      </p:sp>
      <p:sp>
        <p:nvSpPr>
          <p:cNvPr id="2" name="Striped Right Arrow 1"/>
          <p:cNvSpPr/>
          <p:nvPr/>
        </p:nvSpPr>
        <p:spPr>
          <a:xfrm>
            <a:off x="3276600" y="3733800"/>
            <a:ext cx="762000" cy="457200"/>
          </a:xfrm>
          <a:prstGeom prst="stripedRightArrow">
            <a:avLst>
              <a:gd name="adj1" fmla="val 42283"/>
              <a:gd name="adj2" fmla="val 50000"/>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triped Right Arrow 5"/>
          <p:cNvSpPr/>
          <p:nvPr/>
        </p:nvSpPr>
        <p:spPr>
          <a:xfrm>
            <a:off x="3276600" y="4648200"/>
            <a:ext cx="762000" cy="457200"/>
          </a:xfrm>
          <a:prstGeom prst="stripedRightArrow">
            <a:avLst>
              <a:gd name="adj1" fmla="val 42283"/>
              <a:gd name="adj2" fmla="val 50000"/>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0371">
                                            <p:txEl>
                                              <p:pRg st="0" end="0"/>
                                            </p:txEl>
                                          </p:spTgt>
                                        </p:tgtEl>
                                        <p:attrNameLst>
                                          <p:attrName>style.visibility</p:attrName>
                                        </p:attrNameLst>
                                      </p:cBhvr>
                                      <p:to>
                                        <p:strVal val="visible"/>
                                      </p:to>
                                    </p:set>
                                    <p:animEffect transition="in" filter="box(out)">
                                      <p:cBhvr>
                                        <p:cTn id="7" dur="500"/>
                                        <p:tgtEl>
                                          <p:spTgt spid="5703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70371">
                                            <p:txEl>
                                              <p:pRg st="2" end="2"/>
                                            </p:txEl>
                                          </p:spTgt>
                                        </p:tgtEl>
                                        <p:attrNameLst>
                                          <p:attrName>style.visibility</p:attrName>
                                        </p:attrNameLst>
                                      </p:cBhvr>
                                      <p:to>
                                        <p:strVal val="visible"/>
                                      </p:to>
                                    </p:set>
                                    <p:animEffect transition="in" filter="box(out)">
                                      <p:cBhvr>
                                        <p:cTn id="12" dur="500"/>
                                        <p:tgtEl>
                                          <p:spTgt spid="570371">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70371">
                                            <p:txEl>
                                              <p:pRg st="3" end="3"/>
                                            </p:txEl>
                                          </p:spTgt>
                                        </p:tgtEl>
                                        <p:attrNameLst>
                                          <p:attrName>style.visibility</p:attrName>
                                        </p:attrNameLst>
                                      </p:cBhvr>
                                      <p:to>
                                        <p:strVal val="visible"/>
                                      </p:to>
                                    </p:set>
                                    <p:animEffect transition="in" filter="box(out)">
                                      <p:cBhvr>
                                        <p:cTn id="17" dur="500"/>
                                        <p:tgtEl>
                                          <p:spTgt spid="570371">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2F0E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762000"/>
          </a:xfrm>
        </p:spPr>
        <p:txBody>
          <a:bodyPr/>
          <a:lstStyle/>
          <a:p>
            <a:pPr algn="l" eaLnBrk="1" hangingPunct="1"/>
            <a:r>
              <a:rPr lang="es-ES_tradnl" dirty="0" smtClean="0"/>
              <a:t>Di el mandato afirmativo “tú”.</a:t>
            </a:r>
          </a:p>
        </p:txBody>
      </p:sp>
      <p:grpSp>
        <p:nvGrpSpPr>
          <p:cNvPr id="3" name="Group 20"/>
          <p:cNvGrpSpPr>
            <a:grpSpLocks/>
          </p:cNvGrpSpPr>
          <p:nvPr/>
        </p:nvGrpSpPr>
        <p:grpSpPr bwMode="auto">
          <a:xfrm>
            <a:off x="2819400" y="685800"/>
            <a:ext cx="2495550" cy="2728913"/>
            <a:chOff x="1776" y="576"/>
            <a:chExt cx="1572" cy="1719"/>
          </a:xfrm>
        </p:grpSpPr>
        <p:pic>
          <p:nvPicPr>
            <p:cNvPr id="9233" name="Picture 5" descr="LH01773A"/>
            <p:cNvPicPr>
              <a:picLocks noChangeAspect="1" noChangeArrowheads="1"/>
            </p:cNvPicPr>
            <p:nvPr/>
          </p:nvPicPr>
          <p:blipFill>
            <a:blip r:embed="rId3" cstate="print"/>
            <a:srcRect r="23656" b="1019"/>
            <a:stretch>
              <a:fillRect/>
            </a:stretch>
          </p:blipFill>
          <p:spPr bwMode="auto">
            <a:xfrm>
              <a:off x="1776" y="576"/>
              <a:ext cx="1572" cy="1607"/>
            </a:xfrm>
            <a:prstGeom prst="rect">
              <a:avLst/>
            </a:prstGeom>
            <a:noFill/>
            <a:ln w="9525">
              <a:noFill/>
              <a:miter lim="800000"/>
              <a:headEnd/>
              <a:tailEnd/>
            </a:ln>
          </p:spPr>
        </p:pic>
        <p:sp>
          <p:nvSpPr>
            <p:cNvPr id="9234" name="Text Box 14"/>
            <p:cNvSpPr txBox="1">
              <a:spLocks noChangeArrowheads="1"/>
            </p:cNvSpPr>
            <p:nvPr/>
          </p:nvSpPr>
          <p:spPr bwMode="auto">
            <a:xfrm>
              <a:off x="1968" y="1968"/>
              <a:ext cx="343" cy="327"/>
            </a:xfrm>
            <a:prstGeom prst="rect">
              <a:avLst/>
            </a:prstGeom>
            <a:noFill/>
            <a:ln w="9525">
              <a:noFill/>
              <a:miter lim="800000"/>
              <a:headEnd/>
              <a:tailEnd/>
            </a:ln>
          </p:spPr>
          <p:txBody>
            <a:bodyPr wrap="none">
              <a:spAutoFit/>
            </a:bodyPr>
            <a:lstStyle/>
            <a:p>
              <a:r>
                <a:rPr lang="es-ES_tradnl" sz="2800" b="1" dirty="0"/>
                <a:t>2.</a:t>
              </a:r>
              <a:r>
                <a:rPr lang="es-ES_tradnl" dirty="0"/>
                <a:t> </a:t>
              </a:r>
            </a:p>
          </p:txBody>
        </p:sp>
      </p:grpSp>
      <p:grpSp>
        <p:nvGrpSpPr>
          <p:cNvPr id="5" name="Group 22"/>
          <p:cNvGrpSpPr>
            <a:grpSpLocks/>
          </p:cNvGrpSpPr>
          <p:nvPr/>
        </p:nvGrpSpPr>
        <p:grpSpPr bwMode="auto">
          <a:xfrm>
            <a:off x="228600" y="4114800"/>
            <a:ext cx="1843088" cy="2347913"/>
            <a:chOff x="144" y="2592"/>
            <a:chExt cx="1161" cy="1479"/>
          </a:xfrm>
        </p:grpSpPr>
        <p:pic>
          <p:nvPicPr>
            <p:cNvPr id="9229" name="Picture 8" descr="PE24804"/>
            <p:cNvPicPr>
              <a:picLocks noChangeAspect="1" noChangeArrowheads="1"/>
            </p:cNvPicPr>
            <p:nvPr/>
          </p:nvPicPr>
          <p:blipFill>
            <a:blip r:embed="rId4" cstate="print"/>
            <a:srcRect/>
            <a:stretch>
              <a:fillRect/>
            </a:stretch>
          </p:blipFill>
          <p:spPr bwMode="auto">
            <a:xfrm>
              <a:off x="480" y="2592"/>
              <a:ext cx="825" cy="1146"/>
            </a:xfrm>
            <a:prstGeom prst="rect">
              <a:avLst/>
            </a:prstGeom>
            <a:noFill/>
            <a:ln w="9525">
              <a:noFill/>
              <a:miter lim="800000"/>
              <a:headEnd/>
              <a:tailEnd/>
            </a:ln>
          </p:spPr>
        </p:pic>
        <p:sp>
          <p:nvSpPr>
            <p:cNvPr id="9230" name="Text Box 16"/>
            <p:cNvSpPr txBox="1">
              <a:spLocks noChangeArrowheads="1"/>
            </p:cNvSpPr>
            <p:nvPr/>
          </p:nvSpPr>
          <p:spPr bwMode="auto">
            <a:xfrm>
              <a:off x="144" y="3744"/>
              <a:ext cx="343" cy="327"/>
            </a:xfrm>
            <a:prstGeom prst="rect">
              <a:avLst/>
            </a:prstGeom>
            <a:noFill/>
            <a:ln w="9525">
              <a:noFill/>
              <a:miter lim="800000"/>
              <a:headEnd/>
              <a:tailEnd/>
            </a:ln>
          </p:spPr>
          <p:txBody>
            <a:bodyPr wrap="none">
              <a:spAutoFit/>
            </a:bodyPr>
            <a:lstStyle/>
            <a:p>
              <a:r>
                <a:rPr lang="es-ES_tradnl" sz="2800" b="1"/>
                <a:t>4.</a:t>
              </a:r>
              <a:r>
                <a:rPr lang="es-ES_tradnl"/>
                <a:t> </a:t>
              </a:r>
            </a:p>
          </p:txBody>
        </p:sp>
      </p:grpSp>
      <p:sp>
        <p:nvSpPr>
          <p:cNvPr id="9228" name="Text Box 17"/>
          <p:cNvSpPr txBox="1">
            <a:spLocks noChangeArrowheads="1"/>
          </p:cNvSpPr>
          <p:nvPr/>
        </p:nvSpPr>
        <p:spPr bwMode="auto">
          <a:xfrm>
            <a:off x="2362200" y="6172200"/>
            <a:ext cx="544513" cy="519113"/>
          </a:xfrm>
          <a:prstGeom prst="rect">
            <a:avLst/>
          </a:prstGeom>
          <a:noFill/>
          <a:ln w="9525">
            <a:noFill/>
            <a:miter lim="800000"/>
            <a:headEnd/>
            <a:tailEnd/>
          </a:ln>
        </p:spPr>
        <p:txBody>
          <a:bodyPr wrap="none">
            <a:spAutoFit/>
          </a:bodyPr>
          <a:lstStyle/>
          <a:p>
            <a:r>
              <a:rPr lang="es-ES_tradnl" sz="2800" b="1"/>
              <a:t>5.</a:t>
            </a:r>
            <a:r>
              <a:rPr lang="es-ES_tradnl"/>
              <a:t> </a:t>
            </a:r>
          </a:p>
        </p:txBody>
      </p:sp>
      <p:grpSp>
        <p:nvGrpSpPr>
          <p:cNvPr id="31" name="Group 30"/>
          <p:cNvGrpSpPr/>
          <p:nvPr/>
        </p:nvGrpSpPr>
        <p:grpSpPr>
          <a:xfrm>
            <a:off x="6477000" y="762000"/>
            <a:ext cx="2065774" cy="2576513"/>
            <a:chOff x="6477000" y="762000"/>
            <a:chExt cx="2065774" cy="2576513"/>
          </a:xfrm>
        </p:grpSpPr>
        <p:pic>
          <p:nvPicPr>
            <p:cNvPr id="21" name="Picture 18" descr="C:\Program Files\Microsoft Office\Clipart\standard\stddir4\pe02251_.wmf"/>
            <p:cNvPicPr>
              <a:picLocks noChangeAspect="1" noChangeArrowheads="1"/>
            </p:cNvPicPr>
            <p:nvPr/>
          </p:nvPicPr>
          <p:blipFill>
            <a:blip r:embed="rId5" cstate="print"/>
            <a:srcRect/>
            <a:stretch>
              <a:fillRect/>
            </a:stretch>
          </p:blipFill>
          <p:spPr bwMode="auto">
            <a:xfrm>
              <a:off x="6553200" y="762000"/>
              <a:ext cx="1989574" cy="2438400"/>
            </a:xfrm>
            <a:prstGeom prst="rect">
              <a:avLst/>
            </a:prstGeom>
            <a:noFill/>
          </p:spPr>
        </p:pic>
        <p:sp>
          <p:nvSpPr>
            <p:cNvPr id="22" name="Text Box 14"/>
            <p:cNvSpPr txBox="1">
              <a:spLocks noChangeArrowheads="1"/>
            </p:cNvSpPr>
            <p:nvPr/>
          </p:nvSpPr>
          <p:spPr bwMode="auto">
            <a:xfrm>
              <a:off x="6477000" y="2819400"/>
              <a:ext cx="544513" cy="519113"/>
            </a:xfrm>
            <a:prstGeom prst="rect">
              <a:avLst/>
            </a:prstGeom>
            <a:noFill/>
            <a:ln w="9525">
              <a:noFill/>
              <a:miter lim="800000"/>
              <a:headEnd/>
              <a:tailEnd/>
            </a:ln>
          </p:spPr>
          <p:txBody>
            <a:bodyPr wrap="none">
              <a:spAutoFit/>
            </a:bodyPr>
            <a:lstStyle/>
            <a:p>
              <a:r>
                <a:rPr lang="es-ES_tradnl" sz="2800" b="1" dirty="0" smtClean="0"/>
                <a:t>3.</a:t>
              </a:r>
              <a:r>
                <a:rPr lang="es-ES_tradnl" dirty="0" smtClean="0"/>
                <a:t> </a:t>
              </a:r>
              <a:endParaRPr lang="es-ES_tradnl" dirty="0"/>
            </a:p>
          </p:txBody>
        </p:sp>
      </p:grpSp>
      <p:sp>
        <p:nvSpPr>
          <p:cNvPr id="24" name="TextBox 23"/>
          <p:cNvSpPr txBox="1"/>
          <p:nvPr/>
        </p:nvSpPr>
        <p:spPr>
          <a:xfrm>
            <a:off x="228600" y="3276600"/>
            <a:ext cx="1949573" cy="400110"/>
          </a:xfrm>
          <a:prstGeom prst="rect">
            <a:avLst/>
          </a:prstGeom>
          <a:noFill/>
        </p:spPr>
        <p:txBody>
          <a:bodyPr wrap="none" rtlCol="0">
            <a:spAutoFit/>
          </a:bodyPr>
          <a:lstStyle/>
          <a:p>
            <a:r>
              <a:rPr lang="en-US" sz="2000" b="1" dirty="0" err="1" smtClean="0"/>
              <a:t>Barre</a:t>
            </a:r>
            <a:r>
              <a:rPr lang="en-US" sz="2000" b="1" dirty="0" smtClean="0"/>
              <a:t> el </a:t>
            </a:r>
            <a:r>
              <a:rPr lang="en-US" sz="2000" b="1" dirty="0" err="1" smtClean="0"/>
              <a:t>suelo</a:t>
            </a:r>
            <a:r>
              <a:rPr lang="en-US" sz="2000" b="1" dirty="0" smtClean="0"/>
              <a:t>.</a:t>
            </a:r>
            <a:endParaRPr lang="en-US" sz="2000" b="1" dirty="0"/>
          </a:p>
        </p:txBody>
      </p:sp>
      <p:sp>
        <p:nvSpPr>
          <p:cNvPr id="25" name="TextBox 24"/>
          <p:cNvSpPr txBox="1"/>
          <p:nvPr/>
        </p:nvSpPr>
        <p:spPr>
          <a:xfrm>
            <a:off x="3048000" y="3352800"/>
            <a:ext cx="2520242" cy="400110"/>
          </a:xfrm>
          <a:prstGeom prst="rect">
            <a:avLst/>
          </a:prstGeom>
          <a:noFill/>
        </p:spPr>
        <p:txBody>
          <a:bodyPr wrap="none" rtlCol="0">
            <a:spAutoFit/>
          </a:bodyPr>
          <a:lstStyle/>
          <a:p>
            <a:r>
              <a:rPr lang="en-US" sz="2000" b="1" dirty="0" err="1" smtClean="0"/>
              <a:t>Pasa</a:t>
            </a:r>
            <a:r>
              <a:rPr lang="en-US" sz="2000" b="1" dirty="0" smtClean="0"/>
              <a:t> la </a:t>
            </a:r>
            <a:r>
              <a:rPr lang="en-US" sz="2000" b="1" dirty="0" err="1" smtClean="0"/>
              <a:t>aspiradora</a:t>
            </a:r>
            <a:r>
              <a:rPr lang="en-US" sz="2000" b="1" dirty="0" smtClean="0"/>
              <a:t>.</a:t>
            </a:r>
            <a:endParaRPr lang="en-US" sz="2000" b="1" dirty="0"/>
          </a:p>
        </p:txBody>
      </p:sp>
      <p:sp>
        <p:nvSpPr>
          <p:cNvPr id="26" name="TextBox 25"/>
          <p:cNvSpPr txBox="1"/>
          <p:nvPr/>
        </p:nvSpPr>
        <p:spPr>
          <a:xfrm>
            <a:off x="6423383" y="3276600"/>
            <a:ext cx="1850186" cy="400110"/>
          </a:xfrm>
          <a:prstGeom prst="rect">
            <a:avLst/>
          </a:prstGeom>
          <a:noFill/>
        </p:spPr>
        <p:txBody>
          <a:bodyPr wrap="none" rtlCol="0">
            <a:spAutoFit/>
          </a:bodyPr>
          <a:lstStyle/>
          <a:p>
            <a:r>
              <a:rPr lang="en-US" sz="2000" b="1" dirty="0" smtClean="0"/>
              <a:t>Lava el </a:t>
            </a:r>
            <a:r>
              <a:rPr lang="en-US" sz="2000" b="1" dirty="0" err="1" smtClean="0"/>
              <a:t>perro</a:t>
            </a:r>
            <a:r>
              <a:rPr lang="en-US" sz="2000" b="1" dirty="0" smtClean="0"/>
              <a:t>.</a:t>
            </a:r>
            <a:endParaRPr lang="en-US" sz="2000" b="1" dirty="0"/>
          </a:p>
        </p:txBody>
      </p:sp>
      <p:sp>
        <p:nvSpPr>
          <p:cNvPr id="27" name="TextBox 26"/>
          <p:cNvSpPr txBox="1"/>
          <p:nvPr/>
        </p:nvSpPr>
        <p:spPr>
          <a:xfrm>
            <a:off x="0" y="6457890"/>
            <a:ext cx="2050561" cy="400110"/>
          </a:xfrm>
          <a:prstGeom prst="rect">
            <a:avLst/>
          </a:prstGeom>
          <a:noFill/>
        </p:spPr>
        <p:txBody>
          <a:bodyPr wrap="none" rtlCol="0">
            <a:spAutoFit/>
          </a:bodyPr>
          <a:lstStyle/>
          <a:p>
            <a:r>
              <a:rPr lang="en-US" sz="2000" b="1" dirty="0" err="1" smtClean="0"/>
              <a:t>Saca</a:t>
            </a:r>
            <a:r>
              <a:rPr lang="en-US" sz="2000" b="1" dirty="0" smtClean="0"/>
              <a:t> la </a:t>
            </a:r>
            <a:r>
              <a:rPr lang="en-US" sz="2000" b="1" dirty="0" err="1" smtClean="0"/>
              <a:t>basura</a:t>
            </a:r>
            <a:r>
              <a:rPr lang="en-US" sz="2000" b="1" dirty="0" smtClean="0"/>
              <a:t>.</a:t>
            </a:r>
            <a:endParaRPr lang="en-US" sz="2000" b="1" dirty="0"/>
          </a:p>
        </p:txBody>
      </p:sp>
      <p:sp>
        <p:nvSpPr>
          <p:cNvPr id="28" name="TextBox 27"/>
          <p:cNvSpPr txBox="1"/>
          <p:nvPr/>
        </p:nvSpPr>
        <p:spPr>
          <a:xfrm>
            <a:off x="2895600" y="6248400"/>
            <a:ext cx="2164375" cy="400110"/>
          </a:xfrm>
          <a:prstGeom prst="rect">
            <a:avLst/>
          </a:prstGeom>
          <a:noFill/>
        </p:spPr>
        <p:txBody>
          <a:bodyPr wrap="none" rtlCol="0">
            <a:spAutoFit/>
          </a:bodyPr>
          <a:lstStyle/>
          <a:p>
            <a:r>
              <a:rPr lang="en-US" sz="2000" b="1" dirty="0" err="1" smtClean="0"/>
              <a:t>Corta</a:t>
            </a:r>
            <a:r>
              <a:rPr lang="en-US" sz="2000" b="1" dirty="0" smtClean="0"/>
              <a:t> el </a:t>
            </a:r>
            <a:r>
              <a:rPr lang="en-US" sz="2000" b="1" dirty="0" err="1" smtClean="0"/>
              <a:t>césped</a:t>
            </a:r>
            <a:r>
              <a:rPr lang="en-US" sz="2000" b="1" dirty="0" smtClean="0"/>
              <a:t>.</a:t>
            </a:r>
            <a:endParaRPr lang="en-US" sz="2000" b="1" dirty="0"/>
          </a:p>
        </p:txBody>
      </p:sp>
      <p:sp>
        <p:nvSpPr>
          <p:cNvPr id="29" name="TextBox 28"/>
          <p:cNvSpPr txBox="1"/>
          <p:nvPr/>
        </p:nvSpPr>
        <p:spPr>
          <a:xfrm>
            <a:off x="6553200" y="6172200"/>
            <a:ext cx="1111202" cy="400110"/>
          </a:xfrm>
          <a:prstGeom prst="rect">
            <a:avLst/>
          </a:prstGeom>
          <a:noFill/>
        </p:spPr>
        <p:txBody>
          <a:bodyPr wrap="none" rtlCol="0">
            <a:spAutoFit/>
          </a:bodyPr>
          <a:lstStyle/>
          <a:p>
            <a:r>
              <a:rPr lang="en-US" sz="2000" b="1" dirty="0" err="1" smtClean="0"/>
              <a:t>Cocina</a:t>
            </a:r>
            <a:r>
              <a:rPr lang="en-US" sz="2000" b="1" dirty="0" smtClean="0"/>
              <a:t>.</a:t>
            </a:r>
            <a:endParaRPr lang="en-US" sz="2000" b="1" dirty="0"/>
          </a:p>
        </p:txBody>
      </p:sp>
      <p:grpSp>
        <p:nvGrpSpPr>
          <p:cNvPr id="32" name="Group 31"/>
          <p:cNvGrpSpPr/>
          <p:nvPr/>
        </p:nvGrpSpPr>
        <p:grpSpPr>
          <a:xfrm>
            <a:off x="6019800" y="4038600"/>
            <a:ext cx="2327182" cy="2271713"/>
            <a:chOff x="6019800" y="4038600"/>
            <a:chExt cx="2327182" cy="2271713"/>
          </a:xfrm>
        </p:grpSpPr>
        <p:sp>
          <p:nvSpPr>
            <p:cNvPr id="9226" name="Text Box 18"/>
            <p:cNvSpPr txBox="1">
              <a:spLocks noChangeArrowheads="1"/>
            </p:cNvSpPr>
            <p:nvPr/>
          </p:nvSpPr>
          <p:spPr bwMode="auto">
            <a:xfrm>
              <a:off x="6019800" y="5791200"/>
              <a:ext cx="544513" cy="519113"/>
            </a:xfrm>
            <a:prstGeom prst="rect">
              <a:avLst/>
            </a:prstGeom>
            <a:noFill/>
            <a:ln w="9525">
              <a:noFill/>
              <a:miter lim="800000"/>
              <a:headEnd/>
              <a:tailEnd/>
            </a:ln>
          </p:spPr>
          <p:txBody>
            <a:bodyPr wrap="none">
              <a:spAutoFit/>
            </a:bodyPr>
            <a:lstStyle/>
            <a:p>
              <a:r>
                <a:rPr lang="es-ES_tradnl" sz="2800" b="1" dirty="0"/>
                <a:t>6.</a:t>
              </a:r>
              <a:r>
                <a:rPr lang="es-ES_tradnl" dirty="0"/>
                <a:t> </a:t>
              </a:r>
            </a:p>
          </p:txBody>
        </p:sp>
        <p:pic>
          <p:nvPicPr>
            <p:cNvPr id="30" name="Picture 38" descr="bd08167_"/>
            <p:cNvPicPr>
              <a:picLocks noChangeAspect="1" noChangeArrowheads="1"/>
            </p:cNvPicPr>
            <p:nvPr/>
          </p:nvPicPr>
          <p:blipFill>
            <a:blip r:embed="rId6" cstate="print"/>
            <a:srcRect/>
            <a:stretch>
              <a:fillRect/>
            </a:stretch>
          </p:blipFill>
          <p:spPr bwMode="auto">
            <a:xfrm>
              <a:off x="6705600" y="4038600"/>
              <a:ext cx="1641382" cy="1981200"/>
            </a:xfrm>
            <a:prstGeom prst="rect">
              <a:avLst/>
            </a:prstGeom>
            <a:noFill/>
            <a:ln w="9525">
              <a:noFill/>
              <a:miter lim="800000"/>
              <a:headEnd/>
              <a:tailEnd/>
            </a:ln>
          </p:spPr>
        </p:pic>
      </p:grpSp>
      <p:pic>
        <p:nvPicPr>
          <p:cNvPr id="39" name="Picture 7" descr="PE21236"/>
          <p:cNvPicPr>
            <a:picLocks noChangeAspect="1" noChangeArrowheads="1"/>
          </p:cNvPicPr>
          <p:nvPr/>
        </p:nvPicPr>
        <p:blipFill>
          <a:blip r:embed="rId7" cstate="print"/>
          <a:srcRect/>
          <a:stretch>
            <a:fillRect/>
          </a:stretch>
        </p:blipFill>
        <p:spPr bwMode="auto">
          <a:xfrm>
            <a:off x="457200" y="1066800"/>
            <a:ext cx="1219200" cy="2023549"/>
          </a:xfrm>
          <a:prstGeom prst="rect">
            <a:avLst/>
          </a:prstGeom>
          <a:noFill/>
          <a:ln w="9525">
            <a:noFill/>
            <a:miter lim="800000"/>
            <a:headEnd/>
            <a:tailEnd/>
          </a:ln>
        </p:spPr>
      </p:pic>
      <p:pic>
        <p:nvPicPr>
          <p:cNvPr id="40" name="Picture 8"/>
          <p:cNvPicPr>
            <a:picLocks noChangeAspect="1" noChangeArrowheads="1"/>
          </p:cNvPicPr>
          <p:nvPr/>
        </p:nvPicPr>
        <p:blipFill>
          <a:blip r:embed="rId8" cstate="print"/>
          <a:srcRect/>
          <a:stretch>
            <a:fillRect/>
          </a:stretch>
        </p:blipFill>
        <p:spPr bwMode="auto">
          <a:xfrm>
            <a:off x="3429000" y="3962400"/>
            <a:ext cx="1219200" cy="219202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2F0E1"/>
        </a:solidFill>
        <a:effectLst/>
      </p:bgPr>
    </p:bg>
    <p:spTree>
      <p:nvGrpSpPr>
        <p:cNvPr id="1" name=""/>
        <p:cNvGrpSpPr/>
        <p:nvPr/>
      </p:nvGrpSpPr>
      <p:grpSpPr>
        <a:xfrm>
          <a:off x="0" y="0"/>
          <a:ext cx="0" cy="0"/>
          <a:chOff x="0" y="0"/>
          <a:chExt cx="0" cy="0"/>
        </a:xfrm>
      </p:grpSpPr>
      <p:grpSp>
        <p:nvGrpSpPr>
          <p:cNvPr id="10242" name="Group 16"/>
          <p:cNvGrpSpPr>
            <a:grpSpLocks/>
          </p:cNvGrpSpPr>
          <p:nvPr/>
        </p:nvGrpSpPr>
        <p:grpSpPr bwMode="auto">
          <a:xfrm>
            <a:off x="0" y="533400"/>
            <a:ext cx="2411413" cy="2271713"/>
            <a:chOff x="0" y="336"/>
            <a:chExt cx="1519" cy="1431"/>
          </a:xfrm>
        </p:grpSpPr>
        <p:pic>
          <p:nvPicPr>
            <p:cNvPr id="10258" name="Picture 4" descr="38X26321"/>
            <p:cNvPicPr>
              <a:picLocks noChangeAspect="1" noChangeArrowheads="1"/>
            </p:cNvPicPr>
            <p:nvPr/>
          </p:nvPicPr>
          <p:blipFill>
            <a:blip r:embed="rId4" cstate="print"/>
            <a:srcRect/>
            <a:stretch>
              <a:fillRect/>
            </a:stretch>
          </p:blipFill>
          <p:spPr bwMode="auto">
            <a:xfrm>
              <a:off x="384" y="336"/>
              <a:ext cx="1135" cy="1131"/>
            </a:xfrm>
            <a:prstGeom prst="rect">
              <a:avLst/>
            </a:prstGeom>
            <a:noFill/>
            <a:ln w="9525">
              <a:noFill/>
              <a:miter lim="800000"/>
              <a:headEnd/>
              <a:tailEnd/>
            </a:ln>
          </p:spPr>
        </p:pic>
        <p:sp>
          <p:nvSpPr>
            <p:cNvPr id="10259" name="Text Box 10"/>
            <p:cNvSpPr txBox="1">
              <a:spLocks noChangeArrowheads="1"/>
            </p:cNvSpPr>
            <p:nvPr/>
          </p:nvSpPr>
          <p:spPr bwMode="auto">
            <a:xfrm>
              <a:off x="0" y="1440"/>
              <a:ext cx="343" cy="327"/>
            </a:xfrm>
            <a:prstGeom prst="rect">
              <a:avLst/>
            </a:prstGeom>
            <a:noFill/>
            <a:ln w="9525">
              <a:noFill/>
              <a:miter lim="800000"/>
              <a:headEnd/>
              <a:tailEnd/>
            </a:ln>
          </p:spPr>
          <p:txBody>
            <a:bodyPr wrap="none">
              <a:spAutoFit/>
            </a:bodyPr>
            <a:lstStyle/>
            <a:p>
              <a:r>
                <a:rPr lang="es-ES_tradnl" sz="2800" b="1" dirty="0"/>
                <a:t>7.</a:t>
              </a:r>
              <a:r>
                <a:rPr lang="es-ES_tradnl" dirty="0"/>
                <a:t> </a:t>
              </a:r>
            </a:p>
          </p:txBody>
        </p:sp>
      </p:grpSp>
      <p:sp>
        <p:nvSpPr>
          <p:cNvPr id="10257" name="Text Box 11"/>
          <p:cNvSpPr txBox="1">
            <a:spLocks noChangeArrowheads="1"/>
          </p:cNvSpPr>
          <p:nvPr/>
        </p:nvSpPr>
        <p:spPr bwMode="auto">
          <a:xfrm>
            <a:off x="3200400" y="2286000"/>
            <a:ext cx="544513" cy="519113"/>
          </a:xfrm>
          <a:prstGeom prst="rect">
            <a:avLst/>
          </a:prstGeom>
          <a:noFill/>
          <a:ln w="9525">
            <a:noFill/>
            <a:miter lim="800000"/>
            <a:headEnd/>
            <a:tailEnd/>
          </a:ln>
        </p:spPr>
        <p:txBody>
          <a:bodyPr wrap="none">
            <a:spAutoFit/>
          </a:bodyPr>
          <a:lstStyle/>
          <a:p>
            <a:r>
              <a:rPr lang="es-ES_tradnl" sz="2800" b="1" dirty="0"/>
              <a:t>8.</a:t>
            </a:r>
            <a:r>
              <a:rPr lang="es-ES_tradnl" dirty="0"/>
              <a:t> </a:t>
            </a:r>
          </a:p>
        </p:txBody>
      </p:sp>
      <p:sp>
        <p:nvSpPr>
          <p:cNvPr id="10255" name="Text Box 12"/>
          <p:cNvSpPr txBox="1">
            <a:spLocks noChangeArrowheads="1"/>
          </p:cNvSpPr>
          <p:nvPr/>
        </p:nvSpPr>
        <p:spPr bwMode="auto">
          <a:xfrm>
            <a:off x="6629400" y="2209800"/>
            <a:ext cx="544513" cy="519113"/>
          </a:xfrm>
          <a:prstGeom prst="rect">
            <a:avLst/>
          </a:prstGeom>
          <a:noFill/>
          <a:ln w="9525">
            <a:noFill/>
            <a:miter lim="800000"/>
            <a:headEnd/>
            <a:tailEnd/>
          </a:ln>
        </p:spPr>
        <p:txBody>
          <a:bodyPr wrap="none">
            <a:spAutoFit/>
          </a:bodyPr>
          <a:lstStyle/>
          <a:p>
            <a:r>
              <a:rPr lang="es-ES_tradnl" sz="2800" b="1" dirty="0"/>
              <a:t>9.</a:t>
            </a:r>
            <a:r>
              <a:rPr lang="es-ES_tradnl" dirty="0"/>
              <a:t> </a:t>
            </a:r>
          </a:p>
        </p:txBody>
      </p:sp>
      <p:sp>
        <p:nvSpPr>
          <p:cNvPr id="10253" name="Text Box 13"/>
          <p:cNvSpPr txBox="1">
            <a:spLocks noChangeArrowheads="1"/>
          </p:cNvSpPr>
          <p:nvPr/>
        </p:nvSpPr>
        <p:spPr bwMode="auto">
          <a:xfrm>
            <a:off x="5791200" y="5486400"/>
            <a:ext cx="742950" cy="519113"/>
          </a:xfrm>
          <a:prstGeom prst="rect">
            <a:avLst/>
          </a:prstGeom>
          <a:noFill/>
          <a:ln w="9525">
            <a:noFill/>
            <a:miter lim="800000"/>
            <a:headEnd/>
            <a:tailEnd/>
          </a:ln>
        </p:spPr>
        <p:txBody>
          <a:bodyPr wrap="none">
            <a:spAutoFit/>
          </a:bodyPr>
          <a:lstStyle/>
          <a:p>
            <a:r>
              <a:rPr lang="es-ES_tradnl" sz="2800" b="1"/>
              <a:t>12.</a:t>
            </a:r>
            <a:r>
              <a:rPr lang="es-ES_tradnl"/>
              <a:t> </a:t>
            </a:r>
          </a:p>
        </p:txBody>
      </p:sp>
      <p:sp>
        <p:nvSpPr>
          <p:cNvPr id="10251" name="Text Box 14"/>
          <p:cNvSpPr txBox="1">
            <a:spLocks noChangeArrowheads="1"/>
          </p:cNvSpPr>
          <p:nvPr/>
        </p:nvSpPr>
        <p:spPr bwMode="auto">
          <a:xfrm>
            <a:off x="3124200" y="6338887"/>
            <a:ext cx="742950" cy="519113"/>
          </a:xfrm>
          <a:prstGeom prst="rect">
            <a:avLst/>
          </a:prstGeom>
          <a:noFill/>
          <a:ln w="9525">
            <a:noFill/>
            <a:miter lim="800000"/>
            <a:headEnd/>
            <a:tailEnd/>
          </a:ln>
        </p:spPr>
        <p:txBody>
          <a:bodyPr wrap="none">
            <a:spAutoFit/>
          </a:bodyPr>
          <a:lstStyle/>
          <a:p>
            <a:r>
              <a:rPr lang="es-ES_tradnl" sz="2800" b="1" dirty="0"/>
              <a:t>11.</a:t>
            </a:r>
            <a:r>
              <a:rPr lang="es-ES_tradnl" dirty="0"/>
              <a:t> </a:t>
            </a:r>
          </a:p>
        </p:txBody>
      </p:sp>
      <p:sp>
        <p:nvSpPr>
          <p:cNvPr id="20" name="TextBox 19"/>
          <p:cNvSpPr txBox="1"/>
          <p:nvPr/>
        </p:nvSpPr>
        <p:spPr>
          <a:xfrm>
            <a:off x="457200" y="2438400"/>
            <a:ext cx="1606530" cy="400110"/>
          </a:xfrm>
          <a:prstGeom prst="rect">
            <a:avLst/>
          </a:prstGeom>
          <a:noFill/>
        </p:spPr>
        <p:txBody>
          <a:bodyPr wrap="none" rtlCol="0">
            <a:spAutoFit/>
          </a:bodyPr>
          <a:lstStyle/>
          <a:p>
            <a:r>
              <a:rPr lang="en-US" sz="2000" b="1" dirty="0" smtClean="0"/>
              <a:t>Lee el </a:t>
            </a:r>
            <a:r>
              <a:rPr lang="en-US" sz="2000" b="1" dirty="0" err="1" smtClean="0"/>
              <a:t>libro</a:t>
            </a:r>
            <a:r>
              <a:rPr lang="en-US" sz="2000" b="1" dirty="0" smtClean="0"/>
              <a:t>.</a:t>
            </a:r>
            <a:endParaRPr lang="en-US" sz="2000" b="1" dirty="0"/>
          </a:p>
        </p:txBody>
      </p:sp>
      <p:graphicFrame>
        <p:nvGraphicFramePr>
          <p:cNvPr id="6148" name="Object 2"/>
          <p:cNvGraphicFramePr>
            <a:graphicFrameLocks noChangeAspect="1"/>
          </p:cNvGraphicFramePr>
          <p:nvPr/>
        </p:nvGraphicFramePr>
        <p:xfrm>
          <a:off x="6705600" y="228599"/>
          <a:ext cx="2178050" cy="2109681"/>
        </p:xfrm>
        <a:graphic>
          <a:graphicData uri="http://schemas.openxmlformats.org/presentationml/2006/ole">
            <mc:AlternateContent xmlns:mc="http://schemas.openxmlformats.org/markup-compatibility/2006">
              <mc:Choice xmlns:v="urn:schemas-microsoft-com:vml" Requires="v">
                <p:oleObj spid="_x0000_s1038" name="Clip" r:id="rId5" imgW="3580560" imgH="3468960" progId="">
                  <p:embed/>
                </p:oleObj>
              </mc:Choice>
              <mc:Fallback>
                <p:oleObj name="Clip" r:id="rId5" imgW="3580560" imgH="34689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228599"/>
                        <a:ext cx="2178050" cy="21096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 name="Picture 11" descr="MODEL#2"/>
          <p:cNvPicPr>
            <a:picLocks noChangeAspect="1" noChangeArrowheads="1"/>
          </p:cNvPicPr>
          <p:nvPr/>
        </p:nvPicPr>
        <p:blipFill>
          <a:blip r:embed="rId7" cstate="print"/>
          <a:srcRect/>
          <a:stretch>
            <a:fillRect/>
          </a:stretch>
        </p:blipFill>
        <p:spPr bwMode="auto">
          <a:xfrm>
            <a:off x="3581400" y="228600"/>
            <a:ext cx="1920875" cy="2514600"/>
          </a:xfrm>
          <a:prstGeom prst="rect">
            <a:avLst/>
          </a:prstGeom>
          <a:noFill/>
          <a:ln w="9525">
            <a:noFill/>
            <a:miter lim="800000"/>
            <a:headEnd/>
            <a:tailEnd/>
          </a:ln>
        </p:spPr>
      </p:pic>
      <p:sp>
        <p:nvSpPr>
          <p:cNvPr id="25" name="TextBox 24"/>
          <p:cNvSpPr txBox="1"/>
          <p:nvPr/>
        </p:nvSpPr>
        <p:spPr>
          <a:xfrm>
            <a:off x="3429000" y="2743200"/>
            <a:ext cx="2505814" cy="400110"/>
          </a:xfrm>
          <a:prstGeom prst="rect">
            <a:avLst/>
          </a:prstGeom>
          <a:noFill/>
        </p:spPr>
        <p:txBody>
          <a:bodyPr wrap="none" rtlCol="0">
            <a:spAutoFit/>
          </a:bodyPr>
          <a:lstStyle/>
          <a:p>
            <a:r>
              <a:rPr lang="en-US" sz="2000" b="1" dirty="0" err="1" smtClean="0"/>
              <a:t>Habla</a:t>
            </a:r>
            <a:r>
              <a:rPr lang="en-US" sz="2000" b="1" dirty="0" smtClean="0"/>
              <a:t> </a:t>
            </a:r>
            <a:r>
              <a:rPr lang="en-US" sz="2000" b="1" dirty="0" err="1" smtClean="0"/>
              <a:t>por</a:t>
            </a:r>
            <a:r>
              <a:rPr lang="en-US" sz="2000" b="1" dirty="0" smtClean="0"/>
              <a:t> </a:t>
            </a:r>
            <a:r>
              <a:rPr lang="en-US" sz="2000" b="1" dirty="0" err="1" smtClean="0"/>
              <a:t>teléfono</a:t>
            </a:r>
            <a:r>
              <a:rPr lang="en-US" sz="2000" b="1" dirty="0" smtClean="0"/>
              <a:t>.</a:t>
            </a:r>
            <a:endParaRPr lang="en-US" sz="2000" b="1" dirty="0"/>
          </a:p>
        </p:txBody>
      </p:sp>
      <p:sp>
        <p:nvSpPr>
          <p:cNvPr id="26" name="TextBox 25"/>
          <p:cNvSpPr txBox="1"/>
          <p:nvPr/>
        </p:nvSpPr>
        <p:spPr>
          <a:xfrm>
            <a:off x="7315200" y="2286000"/>
            <a:ext cx="1181734" cy="400110"/>
          </a:xfrm>
          <a:prstGeom prst="rect">
            <a:avLst/>
          </a:prstGeom>
          <a:noFill/>
        </p:spPr>
        <p:txBody>
          <a:bodyPr wrap="none" rtlCol="0">
            <a:spAutoFit/>
          </a:bodyPr>
          <a:lstStyle/>
          <a:p>
            <a:r>
              <a:rPr lang="en-US" sz="2000" b="1" dirty="0" err="1" smtClean="0"/>
              <a:t>Escribe</a:t>
            </a:r>
            <a:r>
              <a:rPr lang="en-US" sz="2000" b="1" dirty="0" smtClean="0"/>
              <a:t>.</a:t>
            </a:r>
            <a:endParaRPr lang="en-US" sz="2000" b="1" dirty="0"/>
          </a:p>
        </p:txBody>
      </p:sp>
      <p:sp>
        <p:nvSpPr>
          <p:cNvPr id="27" name="TextBox 26"/>
          <p:cNvSpPr txBox="1"/>
          <p:nvPr/>
        </p:nvSpPr>
        <p:spPr>
          <a:xfrm>
            <a:off x="304800" y="6172200"/>
            <a:ext cx="1750800" cy="400110"/>
          </a:xfrm>
          <a:prstGeom prst="rect">
            <a:avLst/>
          </a:prstGeom>
          <a:noFill/>
        </p:spPr>
        <p:txBody>
          <a:bodyPr wrap="none" rtlCol="0">
            <a:spAutoFit/>
          </a:bodyPr>
          <a:lstStyle/>
          <a:p>
            <a:r>
              <a:rPr lang="en-US" sz="2000" b="1" dirty="0" smtClean="0"/>
              <a:t>Lava la </a:t>
            </a:r>
            <a:r>
              <a:rPr lang="en-US" sz="2000" b="1" dirty="0" err="1" smtClean="0"/>
              <a:t>ropa</a:t>
            </a:r>
            <a:r>
              <a:rPr lang="en-US" sz="2000" b="1" dirty="0" smtClean="0"/>
              <a:t>.</a:t>
            </a:r>
            <a:endParaRPr lang="en-US" sz="2000" b="1" dirty="0"/>
          </a:p>
        </p:txBody>
      </p:sp>
      <p:sp>
        <p:nvSpPr>
          <p:cNvPr id="28" name="TextBox 27"/>
          <p:cNvSpPr txBox="1"/>
          <p:nvPr/>
        </p:nvSpPr>
        <p:spPr>
          <a:xfrm>
            <a:off x="3810000" y="6415087"/>
            <a:ext cx="2048959" cy="400110"/>
          </a:xfrm>
          <a:prstGeom prst="rect">
            <a:avLst/>
          </a:prstGeom>
          <a:noFill/>
        </p:spPr>
        <p:txBody>
          <a:bodyPr wrap="none" rtlCol="0">
            <a:spAutoFit/>
          </a:bodyPr>
          <a:lstStyle/>
          <a:p>
            <a:r>
              <a:rPr lang="en-US" sz="2000" b="1" dirty="0" err="1" smtClean="0"/>
              <a:t>Limpia</a:t>
            </a:r>
            <a:r>
              <a:rPr lang="en-US" sz="2000" b="1" dirty="0" smtClean="0"/>
              <a:t> el </a:t>
            </a:r>
            <a:r>
              <a:rPr lang="en-US" sz="2000" b="1" dirty="0" err="1" smtClean="0"/>
              <a:t>baño</a:t>
            </a:r>
            <a:r>
              <a:rPr lang="en-US" sz="2000" b="1" dirty="0" smtClean="0"/>
              <a:t>.</a:t>
            </a:r>
            <a:endParaRPr lang="en-US" sz="2000" b="1" dirty="0"/>
          </a:p>
        </p:txBody>
      </p:sp>
      <p:sp>
        <p:nvSpPr>
          <p:cNvPr id="29" name="TextBox 28"/>
          <p:cNvSpPr txBox="1"/>
          <p:nvPr/>
        </p:nvSpPr>
        <p:spPr>
          <a:xfrm>
            <a:off x="6629400" y="5943600"/>
            <a:ext cx="2149948" cy="400110"/>
          </a:xfrm>
          <a:prstGeom prst="rect">
            <a:avLst/>
          </a:prstGeom>
          <a:noFill/>
        </p:spPr>
        <p:txBody>
          <a:bodyPr wrap="none" rtlCol="0">
            <a:spAutoFit/>
          </a:bodyPr>
          <a:lstStyle/>
          <a:p>
            <a:r>
              <a:rPr lang="en-US" sz="2000" b="1" dirty="0" err="1" smtClean="0"/>
              <a:t>Plancha</a:t>
            </a:r>
            <a:r>
              <a:rPr lang="en-US" sz="2000" b="1" dirty="0" smtClean="0"/>
              <a:t> la </a:t>
            </a:r>
            <a:r>
              <a:rPr lang="en-US" sz="2000" b="1" dirty="0" err="1" smtClean="0"/>
              <a:t>ropa</a:t>
            </a:r>
            <a:r>
              <a:rPr lang="en-US" sz="2000" b="1" dirty="0" smtClean="0"/>
              <a:t>.</a:t>
            </a:r>
            <a:endParaRPr lang="en-US" sz="2000" b="1" dirty="0"/>
          </a:p>
        </p:txBody>
      </p:sp>
      <p:pic>
        <p:nvPicPr>
          <p:cNvPr id="24" name="Picture 2" descr="laundry"/>
          <p:cNvPicPr>
            <a:picLocks noChangeAspect="1" noChangeArrowheads="1"/>
          </p:cNvPicPr>
          <p:nvPr/>
        </p:nvPicPr>
        <p:blipFill>
          <a:blip r:embed="rId8" cstate="print"/>
          <a:srcRect/>
          <a:stretch>
            <a:fillRect/>
          </a:stretch>
        </p:blipFill>
        <p:spPr bwMode="auto">
          <a:xfrm>
            <a:off x="304800" y="3886200"/>
            <a:ext cx="2209800" cy="2020338"/>
          </a:xfrm>
          <a:prstGeom prst="rect">
            <a:avLst/>
          </a:prstGeom>
          <a:noFill/>
          <a:ln w="9525">
            <a:noFill/>
            <a:miter lim="800000"/>
            <a:headEnd/>
            <a:tailEnd/>
          </a:ln>
        </p:spPr>
      </p:pic>
      <p:pic>
        <p:nvPicPr>
          <p:cNvPr id="30" name="Picture 2"/>
          <p:cNvPicPr>
            <a:picLocks noChangeAspect="1" noChangeArrowheads="1"/>
          </p:cNvPicPr>
          <p:nvPr/>
        </p:nvPicPr>
        <p:blipFill>
          <a:blip r:embed="rId9" cstate="print"/>
          <a:srcRect/>
          <a:stretch>
            <a:fillRect/>
          </a:stretch>
        </p:blipFill>
        <p:spPr bwMode="auto">
          <a:xfrm>
            <a:off x="6629400" y="3505200"/>
            <a:ext cx="2209800" cy="2209800"/>
          </a:xfrm>
          <a:prstGeom prst="rect">
            <a:avLst/>
          </a:prstGeom>
          <a:noFill/>
          <a:ln w="9525">
            <a:noFill/>
            <a:miter lim="800000"/>
            <a:headEnd/>
            <a:tailEnd/>
          </a:ln>
        </p:spPr>
      </p:pic>
      <p:pic>
        <p:nvPicPr>
          <p:cNvPr id="31" name="Picture 12" descr="http://clipsahoy.com/clipart2/aw4503.gif"/>
          <p:cNvPicPr>
            <a:picLocks noChangeAspect="1" noChangeArrowheads="1"/>
          </p:cNvPicPr>
          <p:nvPr/>
        </p:nvPicPr>
        <p:blipFill>
          <a:blip r:embed="rId10" cstate="print"/>
          <a:srcRect/>
          <a:stretch>
            <a:fillRect/>
          </a:stretch>
        </p:blipFill>
        <p:spPr bwMode="auto">
          <a:xfrm>
            <a:off x="3276600" y="3276600"/>
            <a:ext cx="1981200" cy="3200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2F0E1"/>
        </a:solidFill>
        <a:effectLst/>
      </p:bgPr>
    </p:bg>
    <p:spTree>
      <p:nvGrpSpPr>
        <p:cNvPr id="1" name=""/>
        <p:cNvGrpSpPr/>
        <p:nvPr/>
      </p:nvGrpSpPr>
      <p:grpSpPr>
        <a:xfrm>
          <a:off x="0" y="0"/>
          <a:ext cx="0" cy="0"/>
          <a:chOff x="0" y="0"/>
          <a:chExt cx="0" cy="0"/>
        </a:xfrm>
      </p:grpSpPr>
      <p:sp>
        <p:nvSpPr>
          <p:cNvPr id="10259" name="Text Box 10"/>
          <p:cNvSpPr txBox="1">
            <a:spLocks noChangeArrowheads="1"/>
          </p:cNvSpPr>
          <p:nvPr/>
        </p:nvSpPr>
        <p:spPr bwMode="auto">
          <a:xfrm>
            <a:off x="0" y="2286000"/>
            <a:ext cx="544513" cy="519113"/>
          </a:xfrm>
          <a:prstGeom prst="rect">
            <a:avLst/>
          </a:prstGeom>
          <a:noFill/>
          <a:ln w="9525">
            <a:noFill/>
            <a:miter lim="800000"/>
            <a:headEnd/>
            <a:tailEnd/>
          </a:ln>
        </p:spPr>
        <p:txBody>
          <a:bodyPr wrap="none">
            <a:spAutoFit/>
          </a:bodyPr>
          <a:lstStyle/>
          <a:p>
            <a:r>
              <a:rPr lang="es-ES_tradnl" sz="2800" b="1" dirty="0"/>
              <a:t>7.</a:t>
            </a:r>
            <a:r>
              <a:rPr lang="es-ES_tradnl" dirty="0"/>
              <a:t> </a:t>
            </a:r>
          </a:p>
        </p:txBody>
      </p:sp>
      <p:sp>
        <p:nvSpPr>
          <p:cNvPr id="10257" name="Text Box 11"/>
          <p:cNvSpPr txBox="1">
            <a:spLocks noChangeArrowheads="1"/>
          </p:cNvSpPr>
          <p:nvPr/>
        </p:nvSpPr>
        <p:spPr bwMode="auto">
          <a:xfrm>
            <a:off x="3200400" y="2286000"/>
            <a:ext cx="544513" cy="519113"/>
          </a:xfrm>
          <a:prstGeom prst="rect">
            <a:avLst/>
          </a:prstGeom>
          <a:noFill/>
          <a:ln w="9525">
            <a:noFill/>
            <a:miter lim="800000"/>
            <a:headEnd/>
            <a:tailEnd/>
          </a:ln>
        </p:spPr>
        <p:txBody>
          <a:bodyPr wrap="none">
            <a:spAutoFit/>
          </a:bodyPr>
          <a:lstStyle/>
          <a:p>
            <a:r>
              <a:rPr lang="es-ES_tradnl" sz="2800" b="1" dirty="0"/>
              <a:t>8.</a:t>
            </a:r>
            <a:r>
              <a:rPr lang="es-ES_tradnl" dirty="0"/>
              <a:t> </a:t>
            </a:r>
          </a:p>
        </p:txBody>
      </p:sp>
      <p:sp>
        <p:nvSpPr>
          <p:cNvPr id="10255" name="Text Box 12"/>
          <p:cNvSpPr txBox="1">
            <a:spLocks noChangeArrowheads="1"/>
          </p:cNvSpPr>
          <p:nvPr/>
        </p:nvSpPr>
        <p:spPr bwMode="auto">
          <a:xfrm>
            <a:off x="6629400" y="2209800"/>
            <a:ext cx="544513" cy="519113"/>
          </a:xfrm>
          <a:prstGeom prst="rect">
            <a:avLst/>
          </a:prstGeom>
          <a:noFill/>
          <a:ln w="9525">
            <a:noFill/>
            <a:miter lim="800000"/>
            <a:headEnd/>
            <a:tailEnd/>
          </a:ln>
        </p:spPr>
        <p:txBody>
          <a:bodyPr wrap="none">
            <a:spAutoFit/>
          </a:bodyPr>
          <a:lstStyle/>
          <a:p>
            <a:r>
              <a:rPr lang="es-ES_tradnl" sz="2800" b="1" dirty="0"/>
              <a:t>9.</a:t>
            </a:r>
            <a:r>
              <a:rPr lang="es-ES_tradnl" dirty="0"/>
              <a:t> </a:t>
            </a:r>
          </a:p>
        </p:txBody>
      </p:sp>
      <p:sp>
        <p:nvSpPr>
          <p:cNvPr id="10253" name="Text Box 13"/>
          <p:cNvSpPr txBox="1">
            <a:spLocks noChangeArrowheads="1"/>
          </p:cNvSpPr>
          <p:nvPr/>
        </p:nvSpPr>
        <p:spPr bwMode="auto">
          <a:xfrm>
            <a:off x="5791200" y="5486400"/>
            <a:ext cx="742950" cy="519113"/>
          </a:xfrm>
          <a:prstGeom prst="rect">
            <a:avLst/>
          </a:prstGeom>
          <a:noFill/>
          <a:ln w="9525">
            <a:noFill/>
            <a:miter lim="800000"/>
            <a:headEnd/>
            <a:tailEnd/>
          </a:ln>
        </p:spPr>
        <p:txBody>
          <a:bodyPr wrap="none">
            <a:spAutoFit/>
          </a:bodyPr>
          <a:lstStyle/>
          <a:p>
            <a:r>
              <a:rPr lang="es-ES_tradnl" sz="2800" b="1"/>
              <a:t>12.</a:t>
            </a:r>
            <a:r>
              <a:rPr lang="es-ES_tradnl"/>
              <a:t> </a:t>
            </a:r>
          </a:p>
        </p:txBody>
      </p:sp>
      <p:sp>
        <p:nvSpPr>
          <p:cNvPr id="10251" name="Text Box 14"/>
          <p:cNvSpPr txBox="1">
            <a:spLocks noChangeArrowheads="1"/>
          </p:cNvSpPr>
          <p:nvPr/>
        </p:nvSpPr>
        <p:spPr bwMode="auto">
          <a:xfrm>
            <a:off x="3124200" y="5638800"/>
            <a:ext cx="742950" cy="519113"/>
          </a:xfrm>
          <a:prstGeom prst="rect">
            <a:avLst/>
          </a:prstGeom>
          <a:noFill/>
          <a:ln w="9525">
            <a:noFill/>
            <a:miter lim="800000"/>
            <a:headEnd/>
            <a:tailEnd/>
          </a:ln>
        </p:spPr>
        <p:txBody>
          <a:bodyPr wrap="none">
            <a:spAutoFit/>
          </a:bodyPr>
          <a:lstStyle/>
          <a:p>
            <a:r>
              <a:rPr lang="es-ES_tradnl" sz="2800" b="1" dirty="0"/>
              <a:t>11.</a:t>
            </a:r>
            <a:r>
              <a:rPr lang="es-ES_tradnl" dirty="0"/>
              <a:t> </a:t>
            </a:r>
          </a:p>
        </p:txBody>
      </p:sp>
      <p:sp>
        <p:nvSpPr>
          <p:cNvPr id="20" name="TextBox 19"/>
          <p:cNvSpPr txBox="1"/>
          <p:nvPr/>
        </p:nvSpPr>
        <p:spPr>
          <a:xfrm>
            <a:off x="457200" y="2438400"/>
            <a:ext cx="2143728" cy="400110"/>
          </a:xfrm>
          <a:prstGeom prst="rect">
            <a:avLst/>
          </a:prstGeom>
          <a:noFill/>
        </p:spPr>
        <p:txBody>
          <a:bodyPr wrap="none" rtlCol="0">
            <a:spAutoFit/>
          </a:bodyPr>
          <a:lstStyle/>
          <a:p>
            <a:r>
              <a:rPr lang="en-US" sz="2000" b="1" dirty="0" err="1" smtClean="0"/>
              <a:t>Toca</a:t>
            </a:r>
            <a:r>
              <a:rPr lang="en-US" sz="2000" b="1" dirty="0" smtClean="0"/>
              <a:t> la </a:t>
            </a:r>
            <a:r>
              <a:rPr lang="en-US" sz="2000" b="1" dirty="0" err="1" smtClean="0"/>
              <a:t>guitarra</a:t>
            </a:r>
            <a:r>
              <a:rPr lang="en-US" sz="2000" b="1" dirty="0" smtClean="0"/>
              <a:t>.</a:t>
            </a:r>
            <a:endParaRPr lang="en-US" sz="2000" b="1" dirty="0"/>
          </a:p>
        </p:txBody>
      </p:sp>
      <p:sp>
        <p:nvSpPr>
          <p:cNvPr id="25" name="TextBox 24"/>
          <p:cNvSpPr txBox="1"/>
          <p:nvPr/>
        </p:nvSpPr>
        <p:spPr>
          <a:xfrm>
            <a:off x="3429000" y="2743200"/>
            <a:ext cx="3017173" cy="400110"/>
          </a:xfrm>
          <a:prstGeom prst="rect">
            <a:avLst/>
          </a:prstGeom>
          <a:noFill/>
        </p:spPr>
        <p:txBody>
          <a:bodyPr wrap="none" rtlCol="0">
            <a:spAutoFit/>
          </a:bodyPr>
          <a:lstStyle/>
          <a:p>
            <a:r>
              <a:rPr lang="en-US" sz="2000" b="1" dirty="0" smtClean="0"/>
              <a:t>Dale de comer al </a:t>
            </a:r>
            <a:r>
              <a:rPr lang="en-US" sz="2000" b="1" dirty="0" err="1" smtClean="0"/>
              <a:t>perro</a:t>
            </a:r>
            <a:r>
              <a:rPr lang="en-US" sz="2000" b="1" dirty="0" smtClean="0"/>
              <a:t>.</a:t>
            </a:r>
            <a:endParaRPr lang="en-US" sz="2000" b="1" dirty="0"/>
          </a:p>
        </p:txBody>
      </p:sp>
      <p:sp>
        <p:nvSpPr>
          <p:cNvPr id="26" name="TextBox 25"/>
          <p:cNvSpPr txBox="1"/>
          <p:nvPr/>
        </p:nvSpPr>
        <p:spPr>
          <a:xfrm>
            <a:off x="7315200" y="2286000"/>
            <a:ext cx="968535" cy="400110"/>
          </a:xfrm>
          <a:prstGeom prst="rect">
            <a:avLst/>
          </a:prstGeom>
          <a:noFill/>
        </p:spPr>
        <p:txBody>
          <a:bodyPr wrap="none" rtlCol="0">
            <a:spAutoFit/>
          </a:bodyPr>
          <a:lstStyle/>
          <a:p>
            <a:r>
              <a:rPr lang="en-US" sz="2000" b="1" dirty="0" err="1" smtClean="0"/>
              <a:t>Canta</a:t>
            </a:r>
            <a:r>
              <a:rPr lang="en-US" sz="2000" b="1" dirty="0" smtClean="0"/>
              <a:t>.</a:t>
            </a:r>
            <a:endParaRPr lang="en-US" sz="2000" b="1" dirty="0"/>
          </a:p>
        </p:txBody>
      </p:sp>
      <p:sp>
        <p:nvSpPr>
          <p:cNvPr id="27" name="TextBox 26"/>
          <p:cNvSpPr txBox="1"/>
          <p:nvPr/>
        </p:nvSpPr>
        <p:spPr>
          <a:xfrm>
            <a:off x="685800" y="6172200"/>
            <a:ext cx="1181734" cy="400110"/>
          </a:xfrm>
          <a:prstGeom prst="rect">
            <a:avLst/>
          </a:prstGeom>
          <a:noFill/>
        </p:spPr>
        <p:txBody>
          <a:bodyPr wrap="none" rtlCol="0">
            <a:spAutoFit/>
          </a:bodyPr>
          <a:lstStyle/>
          <a:p>
            <a:r>
              <a:rPr lang="en-US" sz="2000" b="1" dirty="0" err="1" smtClean="0"/>
              <a:t>Estudia</a:t>
            </a:r>
            <a:r>
              <a:rPr lang="en-US" sz="2000" b="1" dirty="0" smtClean="0"/>
              <a:t>.</a:t>
            </a:r>
            <a:endParaRPr lang="en-US" sz="2000" b="1" dirty="0"/>
          </a:p>
        </p:txBody>
      </p:sp>
      <p:sp>
        <p:nvSpPr>
          <p:cNvPr id="28" name="TextBox 27"/>
          <p:cNvSpPr txBox="1"/>
          <p:nvPr/>
        </p:nvSpPr>
        <p:spPr>
          <a:xfrm>
            <a:off x="3657600" y="5715000"/>
            <a:ext cx="2247731" cy="400110"/>
          </a:xfrm>
          <a:prstGeom prst="rect">
            <a:avLst/>
          </a:prstGeom>
          <a:noFill/>
        </p:spPr>
        <p:txBody>
          <a:bodyPr wrap="none" rtlCol="0">
            <a:spAutoFit/>
          </a:bodyPr>
          <a:lstStyle/>
          <a:p>
            <a:r>
              <a:rPr lang="en-US" sz="2000" b="1" dirty="0" err="1" smtClean="0"/>
              <a:t>Limpia</a:t>
            </a:r>
            <a:r>
              <a:rPr lang="en-US" sz="2000" b="1" dirty="0" smtClean="0"/>
              <a:t> el </a:t>
            </a:r>
            <a:r>
              <a:rPr lang="en-US" sz="2000" b="1" dirty="0" err="1" smtClean="0"/>
              <a:t>espejo</a:t>
            </a:r>
            <a:r>
              <a:rPr lang="en-US" sz="2000" b="1" dirty="0" smtClean="0"/>
              <a:t>.</a:t>
            </a:r>
            <a:endParaRPr lang="en-US" sz="2000" b="1" dirty="0"/>
          </a:p>
        </p:txBody>
      </p:sp>
      <p:sp>
        <p:nvSpPr>
          <p:cNvPr id="29" name="TextBox 28"/>
          <p:cNvSpPr txBox="1"/>
          <p:nvPr/>
        </p:nvSpPr>
        <p:spPr>
          <a:xfrm>
            <a:off x="6629400" y="5943600"/>
            <a:ext cx="2549096" cy="400110"/>
          </a:xfrm>
          <a:prstGeom prst="rect">
            <a:avLst/>
          </a:prstGeom>
          <a:noFill/>
        </p:spPr>
        <p:txBody>
          <a:bodyPr wrap="none" rtlCol="0">
            <a:spAutoFit/>
          </a:bodyPr>
          <a:lstStyle/>
          <a:p>
            <a:r>
              <a:rPr lang="en-US" sz="2000" b="1" dirty="0" smtClean="0"/>
              <a:t>Come un </a:t>
            </a:r>
            <a:r>
              <a:rPr lang="en-US" sz="2000" b="1" dirty="0" err="1" smtClean="0"/>
              <a:t>bocadillo</a:t>
            </a:r>
            <a:r>
              <a:rPr lang="en-US" sz="2000" b="1" dirty="0" smtClean="0"/>
              <a:t>.</a:t>
            </a:r>
            <a:endParaRPr lang="en-US" sz="2000" b="1" dirty="0"/>
          </a:p>
        </p:txBody>
      </p:sp>
      <p:sp>
        <p:nvSpPr>
          <p:cNvPr id="31" name="Text Box 10"/>
          <p:cNvSpPr txBox="1">
            <a:spLocks noChangeArrowheads="1"/>
          </p:cNvSpPr>
          <p:nvPr/>
        </p:nvSpPr>
        <p:spPr bwMode="auto">
          <a:xfrm>
            <a:off x="0" y="6096000"/>
            <a:ext cx="748923" cy="523220"/>
          </a:xfrm>
          <a:prstGeom prst="rect">
            <a:avLst/>
          </a:prstGeom>
          <a:noFill/>
          <a:ln w="9525">
            <a:noFill/>
            <a:miter lim="800000"/>
            <a:headEnd/>
            <a:tailEnd/>
          </a:ln>
        </p:spPr>
        <p:txBody>
          <a:bodyPr wrap="none">
            <a:spAutoFit/>
          </a:bodyPr>
          <a:lstStyle/>
          <a:p>
            <a:r>
              <a:rPr lang="es-ES_tradnl" sz="2800" b="1" dirty="0" smtClean="0"/>
              <a:t>10.</a:t>
            </a:r>
            <a:r>
              <a:rPr lang="es-ES_tradnl" dirty="0" smtClean="0"/>
              <a:t> </a:t>
            </a:r>
            <a:endParaRPr lang="es-ES_tradnl" dirty="0"/>
          </a:p>
        </p:txBody>
      </p:sp>
      <p:pic>
        <p:nvPicPr>
          <p:cNvPr id="32" name="Picture 8" descr="MCj04247360000[1]"/>
          <p:cNvPicPr>
            <a:picLocks noChangeAspect="1" noChangeArrowheads="1"/>
          </p:cNvPicPr>
          <p:nvPr/>
        </p:nvPicPr>
        <p:blipFill>
          <a:blip r:embed="rId3" cstate="print"/>
          <a:srcRect/>
          <a:stretch>
            <a:fillRect/>
          </a:stretch>
        </p:blipFill>
        <p:spPr bwMode="auto">
          <a:xfrm>
            <a:off x="3428999" y="457200"/>
            <a:ext cx="2362855" cy="1905000"/>
          </a:xfrm>
          <a:prstGeom prst="rect">
            <a:avLst/>
          </a:prstGeom>
          <a:noFill/>
          <a:ln w="9525">
            <a:noFill/>
            <a:miter lim="800000"/>
            <a:headEnd/>
            <a:tailEnd/>
          </a:ln>
        </p:spPr>
      </p:pic>
      <p:pic>
        <p:nvPicPr>
          <p:cNvPr id="33" name="Picture 9" descr="MCj04381890000[1]"/>
          <p:cNvPicPr>
            <a:picLocks noChangeAspect="1" noChangeArrowheads="1"/>
          </p:cNvPicPr>
          <p:nvPr/>
        </p:nvPicPr>
        <p:blipFill>
          <a:blip r:embed="rId4" cstate="print"/>
          <a:srcRect/>
          <a:stretch>
            <a:fillRect/>
          </a:stretch>
        </p:blipFill>
        <p:spPr bwMode="auto">
          <a:xfrm>
            <a:off x="457200" y="304800"/>
            <a:ext cx="1823078" cy="1938882"/>
          </a:xfrm>
          <a:prstGeom prst="rect">
            <a:avLst/>
          </a:prstGeom>
          <a:noFill/>
        </p:spPr>
      </p:pic>
      <p:pic>
        <p:nvPicPr>
          <p:cNvPr id="34" name="Picture 33" descr="WOBOD235"/>
          <p:cNvPicPr>
            <a:picLocks noChangeAspect="1" noChangeArrowheads="1"/>
          </p:cNvPicPr>
          <p:nvPr/>
        </p:nvPicPr>
        <p:blipFill>
          <a:blip r:embed="rId5" cstate="print"/>
          <a:srcRect/>
          <a:stretch>
            <a:fillRect/>
          </a:stretch>
        </p:blipFill>
        <p:spPr bwMode="auto">
          <a:xfrm>
            <a:off x="6781800" y="3581400"/>
            <a:ext cx="1536209" cy="2209800"/>
          </a:xfrm>
          <a:prstGeom prst="rect">
            <a:avLst/>
          </a:prstGeom>
          <a:noFill/>
          <a:ln w="9525">
            <a:noFill/>
            <a:miter lim="800000"/>
            <a:headEnd/>
            <a:tailEnd/>
          </a:ln>
        </p:spPr>
      </p:pic>
      <p:pic>
        <p:nvPicPr>
          <p:cNvPr id="25604" name="Picture 4" descr="http://t2.gstatic.com/images?q=tbn:ANd9GcScfgwCSfW15g5hxTFiVB9GXccVarXdTHXeLLyriZ9ehFub5zhinw&amp;t=1"/>
          <p:cNvPicPr>
            <a:picLocks noChangeAspect="1" noChangeArrowheads="1"/>
          </p:cNvPicPr>
          <p:nvPr/>
        </p:nvPicPr>
        <p:blipFill>
          <a:blip r:embed="rId6" cstate="print"/>
          <a:srcRect/>
          <a:stretch>
            <a:fillRect/>
          </a:stretch>
        </p:blipFill>
        <p:spPr bwMode="auto">
          <a:xfrm>
            <a:off x="7086600" y="-1"/>
            <a:ext cx="1524000" cy="2228645"/>
          </a:xfrm>
          <a:prstGeom prst="rect">
            <a:avLst/>
          </a:prstGeom>
          <a:noFill/>
        </p:spPr>
      </p:pic>
      <p:pic>
        <p:nvPicPr>
          <p:cNvPr id="25606" name="Picture 6" descr="http://www.clipartoday.com/_thumbs/005/002/Clipart/Things/Household/Bathroom/mirror_clean_112424_tns.png"/>
          <p:cNvPicPr>
            <a:picLocks noChangeAspect="1" noChangeArrowheads="1"/>
          </p:cNvPicPr>
          <p:nvPr/>
        </p:nvPicPr>
        <p:blipFill>
          <a:blip r:embed="rId7" cstate="print"/>
          <a:srcRect/>
          <a:stretch>
            <a:fillRect/>
          </a:stretch>
        </p:blipFill>
        <p:spPr bwMode="auto">
          <a:xfrm>
            <a:off x="3733800" y="3276600"/>
            <a:ext cx="1752600" cy="2336802"/>
          </a:xfrm>
          <a:prstGeom prst="rect">
            <a:avLst/>
          </a:prstGeom>
          <a:noFill/>
        </p:spPr>
      </p:pic>
      <p:pic>
        <p:nvPicPr>
          <p:cNvPr id="36" name="Picture 8" descr="1846704"/>
          <p:cNvPicPr>
            <a:picLocks noChangeAspect="1" noChangeArrowheads="1"/>
          </p:cNvPicPr>
          <p:nvPr/>
        </p:nvPicPr>
        <p:blipFill>
          <a:blip r:embed="rId8" cstate="print"/>
          <a:srcRect/>
          <a:stretch>
            <a:fillRect/>
          </a:stretch>
        </p:blipFill>
        <p:spPr bwMode="auto">
          <a:xfrm>
            <a:off x="0" y="4038600"/>
            <a:ext cx="3048000" cy="191327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heckerboard(across)">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heckerboard(across)">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ADEBC"/>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274638"/>
            <a:ext cx="8839200" cy="1143000"/>
          </a:xfrm>
        </p:spPr>
        <p:txBody>
          <a:bodyPr/>
          <a:lstStyle/>
          <a:p>
            <a:pPr eaLnBrk="1" hangingPunct="1"/>
            <a:r>
              <a:rPr lang="es-ES_tradnl" sz="4000" b="1" dirty="0" smtClean="0">
                <a:solidFill>
                  <a:schemeClr val="bg1"/>
                </a:solidFill>
              </a:rPr>
              <a:t>Irregular </a:t>
            </a:r>
            <a:r>
              <a:rPr lang="es-ES_tradnl" sz="4000" b="1" dirty="0" err="1" smtClean="0">
                <a:solidFill>
                  <a:schemeClr val="bg1"/>
                </a:solidFill>
              </a:rPr>
              <a:t>affirmative</a:t>
            </a:r>
            <a:r>
              <a:rPr lang="es-ES_tradnl" sz="4000" b="1" dirty="0" smtClean="0">
                <a:solidFill>
                  <a:schemeClr val="bg1"/>
                </a:solidFill>
              </a:rPr>
              <a:t> ‘t</a:t>
            </a:r>
            <a:r>
              <a:rPr lang="en-US" sz="4000" b="1" dirty="0" smtClean="0">
                <a:solidFill>
                  <a:schemeClr val="bg1"/>
                </a:solidFill>
                <a:cs typeface="Arial" pitchFamily="34" charset="0"/>
              </a:rPr>
              <a:t>ú</a:t>
            </a:r>
            <a:r>
              <a:rPr lang="es-ES_tradnl" sz="4000" b="1" dirty="0" smtClean="0">
                <a:solidFill>
                  <a:schemeClr val="bg1"/>
                </a:solidFill>
              </a:rPr>
              <a:t>’ </a:t>
            </a:r>
            <a:r>
              <a:rPr lang="es-ES_tradnl" sz="4000" b="1" dirty="0" err="1" smtClean="0">
                <a:solidFill>
                  <a:schemeClr val="bg1"/>
                </a:solidFill>
              </a:rPr>
              <a:t>commands</a:t>
            </a:r>
            <a:endParaRPr lang="es-ES_tradnl" sz="4000" b="1" dirty="0" smtClean="0">
              <a:solidFill>
                <a:schemeClr val="bg1"/>
              </a:solidFill>
            </a:endParaRPr>
          </a:p>
        </p:txBody>
      </p:sp>
      <p:sp>
        <p:nvSpPr>
          <p:cNvPr id="5123" name="Rectangle 3"/>
          <p:cNvSpPr>
            <a:spLocks noGrp="1" noChangeArrowheads="1"/>
          </p:cNvSpPr>
          <p:nvPr>
            <p:ph type="body" idx="1"/>
          </p:nvPr>
        </p:nvSpPr>
        <p:spPr>
          <a:xfrm>
            <a:off x="457200" y="1600200"/>
            <a:ext cx="8229600" cy="5029200"/>
          </a:xfrm>
        </p:spPr>
        <p:txBody>
          <a:bodyPr/>
          <a:lstStyle/>
          <a:p>
            <a:pPr marL="609600" indent="-609600" eaLnBrk="1" hangingPunct="1">
              <a:buFontTx/>
              <a:buAutoNum type="arabicPeriod"/>
            </a:pPr>
            <a:r>
              <a:rPr lang="es-ES_tradnl" b="1" dirty="0" smtClean="0"/>
              <a:t>venir		</a:t>
            </a:r>
            <a:r>
              <a:rPr lang="es-ES_tradnl" b="1" i="1" dirty="0" smtClean="0">
                <a:solidFill>
                  <a:schemeClr val="bg1"/>
                </a:solidFill>
              </a:rPr>
              <a:t>ven</a:t>
            </a:r>
            <a:r>
              <a:rPr lang="es-ES_tradnl" b="1" dirty="0" smtClean="0"/>
              <a:t>			</a:t>
            </a:r>
          </a:p>
          <a:p>
            <a:pPr marL="609600" indent="-609600" eaLnBrk="1" hangingPunct="1">
              <a:buFontTx/>
              <a:buAutoNum type="arabicPeriod"/>
            </a:pPr>
            <a:r>
              <a:rPr lang="es-ES_tradnl" b="1" dirty="0" smtClean="0"/>
              <a:t>tener		</a:t>
            </a:r>
            <a:r>
              <a:rPr lang="es-ES_tradnl" b="1" i="1" dirty="0" smtClean="0">
                <a:solidFill>
                  <a:schemeClr val="bg1"/>
                </a:solidFill>
              </a:rPr>
              <a:t>ten</a:t>
            </a:r>
          </a:p>
          <a:p>
            <a:pPr marL="609600" indent="-609600" eaLnBrk="1" hangingPunct="1">
              <a:buFontTx/>
              <a:buAutoNum type="arabicPeriod"/>
            </a:pPr>
            <a:r>
              <a:rPr lang="es-ES_tradnl" b="1" dirty="0" smtClean="0"/>
              <a:t>poner		</a:t>
            </a:r>
            <a:r>
              <a:rPr lang="es-ES_tradnl" b="1" i="1" dirty="0" smtClean="0">
                <a:solidFill>
                  <a:schemeClr val="bg1"/>
                </a:solidFill>
              </a:rPr>
              <a:t>pon</a:t>
            </a:r>
          </a:p>
          <a:p>
            <a:pPr marL="609600" indent="-609600" eaLnBrk="1" hangingPunct="1">
              <a:buFontTx/>
              <a:buAutoNum type="arabicPeriod"/>
            </a:pPr>
            <a:r>
              <a:rPr lang="es-ES_tradnl" b="1" dirty="0" smtClean="0"/>
              <a:t>salir		</a:t>
            </a:r>
            <a:r>
              <a:rPr lang="es-ES_tradnl" b="1" i="1" dirty="0" smtClean="0">
                <a:solidFill>
                  <a:schemeClr val="bg1"/>
                </a:solidFill>
              </a:rPr>
              <a:t>sal</a:t>
            </a:r>
          </a:p>
          <a:p>
            <a:pPr marL="609600" indent="-609600" eaLnBrk="1" hangingPunct="1">
              <a:buFontTx/>
              <a:buAutoNum type="arabicPeriod"/>
            </a:pPr>
            <a:r>
              <a:rPr lang="es-ES_tradnl" b="1" dirty="0" smtClean="0"/>
              <a:t>hacer		</a:t>
            </a:r>
            <a:r>
              <a:rPr lang="es-ES_tradnl" b="1" i="1" dirty="0" smtClean="0">
                <a:solidFill>
                  <a:schemeClr val="bg1"/>
                </a:solidFill>
              </a:rPr>
              <a:t>haz</a:t>
            </a:r>
            <a:endParaRPr lang="en-US" b="1" i="1" dirty="0" smtClean="0">
              <a:solidFill>
                <a:schemeClr val="bg1"/>
              </a:solidFill>
              <a:cs typeface="Arial" pitchFamily="34" charset="0"/>
            </a:endParaRPr>
          </a:p>
          <a:p>
            <a:pPr marL="609600" indent="-609600" eaLnBrk="1" hangingPunct="1">
              <a:buFontTx/>
              <a:buAutoNum type="arabicPeriod"/>
            </a:pPr>
            <a:r>
              <a:rPr lang="es-ES_tradnl" b="1" dirty="0" smtClean="0"/>
              <a:t>decir		</a:t>
            </a:r>
            <a:r>
              <a:rPr lang="es-ES_tradnl" b="1" i="1" dirty="0" smtClean="0">
                <a:solidFill>
                  <a:schemeClr val="bg1"/>
                </a:solidFill>
              </a:rPr>
              <a:t>di</a:t>
            </a:r>
          </a:p>
          <a:p>
            <a:pPr marL="609600" indent="-609600" eaLnBrk="1" hangingPunct="1">
              <a:buFontTx/>
              <a:buAutoNum type="arabicPeriod"/>
            </a:pPr>
            <a:r>
              <a:rPr lang="es-ES_tradnl" b="1" dirty="0" smtClean="0"/>
              <a:t>ser		</a:t>
            </a:r>
            <a:r>
              <a:rPr lang="es-ES_tradnl" b="1" i="1" dirty="0" smtClean="0">
                <a:solidFill>
                  <a:schemeClr val="bg1"/>
                </a:solidFill>
              </a:rPr>
              <a:t>s</a:t>
            </a:r>
            <a:r>
              <a:rPr lang="en-US" b="1" i="1" dirty="0" smtClean="0">
                <a:solidFill>
                  <a:schemeClr val="bg1"/>
                </a:solidFill>
                <a:cs typeface="Arial" pitchFamily="34" charset="0"/>
              </a:rPr>
              <a:t>é</a:t>
            </a:r>
            <a:endParaRPr lang="es-ES_tradnl" b="1" i="1" dirty="0" smtClean="0">
              <a:solidFill>
                <a:schemeClr val="bg1"/>
              </a:solidFill>
            </a:endParaRPr>
          </a:p>
          <a:p>
            <a:pPr marL="609600" indent="-609600" eaLnBrk="1" hangingPunct="1">
              <a:buFontTx/>
              <a:buAutoNum type="arabicPeriod"/>
            </a:pPr>
            <a:r>
              <a:rPr lang="es-ES_tradnl" b="1" dirty="0" smtClean="0"/>
              <a:t>ir			</a:t>
            </a:r>
            <a:r>
              <a:rPr lang="es-ES_tradnl" b="1" i="1" dirty="0" smtClean="0">
                <a:solidFill>
                  <a:schemeClr val="bg1"/>
                </a:solidFill>
              </a:rPr>
              <a:t>ve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p:cTn id="13"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p:cTn id="19"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p:cTn id="25"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p:cTn id="31"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12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p:cTn id="37" dur="500" fill="hold"/>
                                        <p:tgtEl>
                                          <p:spTgt spid="512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51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p:cTn id="43" dur="500" fill="hold"/>
                                        <p:tgtEl>
                                          <p:spTgt spid="512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512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p:cTn id="49" dur="500" fill="hold"/>
                                        <p:tgtEl>
                                          <p:spTgt spid="512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1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1392</Words>
  <Application>Microsoft Macintosh PowerPoint</Application>
  <PresentationFormat>On-screen Show (4:3)</PresentationFormat>
  <Paragraphs>312</Paragraphs>
  <Slides>34</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Default Design</vt:lpstr>
      <vt:lpstr>Clip</vt:lpstr>
      <vt:lpstr>El imperativo</vt:lpstr>
      <vt:lpstr>Affirmative commands</vt:lpstr>
      <vt:lpstr>Affirmative ‘tú’ commands</vt:lpstr>
      <vt:lpstr>Affirmative ‘tú’ commands</vt:lpstr>
      <vt:lpstr>Affirmative ‘tú’ commands</vt:lpstr>
      <vt:lpstr>Di el mandato afirmativo “tú”.</vt:lpstr>
      <vt:lpstr>PowerPoint Presentation</vt:lpstr>
      <vt:lpstr>PowerPoint Presentation</vt:lpstr>
      <vt:lpstr>Irregular affirmative ‘tú’ commands</vt:lpstr>
      <vt:lpstr>PowerPoint Presentation</vt:lpstr>
      <vt:lpstr>PowerPoint Presentation</vt:lpstr>
      <vt:lpstr>Mandatos negativos ‘tú’</vt:lpstr>
      <vt:lpstr>Negative ‘tú’ commands</vt:lpstr>
      <vt:lpstr>Negative ‘tú’ commands</vt:lpstr>
      <vt:lpstr>Di el mandato negativo “tú”.</vt:lpstr>
      <vt:lpstr>PowerPoint Presentation</vt:lpstr>
      <vt:lpstr>PowerPoint Presentation</vt:lpstr>
      <vt:lpstr> Acentuación</vt:lpstr>
      <vt:lpstr>Placement of pronouns</vt:lpstr>
      <vt:lpstr>Accents</vt:lpstr>
      <vt:lpstr>PowerPoint Presentation</vt:lpstr>
      <vt:lpstr>Pronouns</vt:lpstr>
      <vt:lpstr>PowerPoint Presentation</vt:lpstr>
      <vt:lpstr>Mandatos ‘usted’</vt:lpstr>
      <vt:lpstr>Usted or ‘polite’ commands</vt:lpstr>
      <vt:lpstr>Plural Commands</vt:lpstr>
      <vt:lpstr>Nosotros commands</vt:lpstr>
      <vt:lpstr>Let’s go…</vt:lpstr>
      <vt:lpstr>Written accents</vt:lpstr>
      <vt:lpstr>PowerPoint Presentation</vt:lpstr>
      <vt:lpstr>PowerPoint Presentation</vt:lpstr>
      <vt:lpstr>PowerPoint Presentation</vt:lpstr>
      <vt:lpstr>PowerPoint Presentation</vt:lpstr>
      <vt:lpstr>PowerPoint Presentation</vt:lpstr>
    </vt:vector>
  </TitlesOfParts>
  <Company>CVUSD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sramage</dc:creator>
  <cp:lastModifiedBy>Susan Ramage</cp:lastModifiedBy>
  <cp:revision>39</cp:revision>
  <dcterms:created xsi:type="dcterms:W3CDTF">2003-04-12T15:50:11Z</dcterms:created>
  <dcterms:modified xsi:type="dcterms:W3CDTF">2015-11-30T00:57:54Z</dcterms:modified>
</cp:coreProperties>
</file>