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87" r:id="rId4"/>
    <p:sldId id="288" r:id="rId5"/>
    <p:sldId id="289" r:id="rId6"/>
    <p:sldId id="273" r:id="rId7"/>
    <p:sldId id="274" r:id="rId8"/>
    <p:sldId id="275" r:id="rId9"/>
    <p:sldId id="276" r:id="rId10"/>
    <p:sldId id="278" r:id="rId11"/>
    <p:sldId id="280" r:id="rId12"/>
    <p:sldId id="281" r:id="rId13"/>
    <p:sldId id="282" r:id="rId14"/>
    <p:sldId id="283" r:id="rId15"/>
    <p:sldId id="284" r:id="rId16"/>
    <p:sldId id="262" r:id="rId17"/>
    <p:sldId id="263" r:id="rId18"/>
    <p:sldId id="291" r:id="rId19"/>
    <p:sldId id="29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FB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1" d="100"/>
          <a:sy n="101" d="100"/>
        </p:scale>
        <p:origin x="-7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218507-1D21-BE4C-84B7-177D24A7AD8F}" type="datetimeFigureOut">
              <a:rPr lang="en-US" smtClean="0"/>
              <a:t>10/29/17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7A8A23-D3A2-054C-ADAA-0ECA7A08A340}" type="slidenum">
              <a:rPr lang="en-US" smtClean="0"/>
              <a:t>‹#›</a:t>
            </a:fld>
            <a:endParaRPr lang="en-US"/>
          </a:p>
        </p:txBody>
      </p:sp>
    </p:spTree>
    <p:extLst>
      <p:ext uri="{BB962C8B-B14F-4D97-AF65-F5344CB8AC3E}">
        <p14:creationId xmlns:p14="http://schemas.microsoft.com/office/powerpoint/2010/main" val="20106164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872C6D-181E-5542-8EBE-C43E3120524F}" type="datetimeFigureOut">
              <a:rPr lang="en-US" smtClean="0"/>
              <a:t>10/29/17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3AD0C-00C9-6C49-8D26-BEF21F62FB2F}" type="slidenum">
              <a:rPr lang="en-US" smtClean="0"/>
              <a:t>‹#›</a:t>
            </a:fld>
            <a:endParaRPr lang="en-US"/>
          </a:p>
        </p:txBody>
      </p:sp>
    </p:spTree>
    <p:extLst>
      <p:ext uri="{BB962C8B-B14F-4D97-AF65-F5344CB8AC3E}">
        <p14:creationId xmlns:p14="http://schemas.microsoft.com/office/powerpoint/2010/main" val="908771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72C6D-181E-5542-8EBE-C43E3120524F}" type="datetimeFigureOut">
              <a:rPr lang="en-US" smtClean="0"/>
              <a:t>10/29/17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3AD0C-00C9-6C49-8D26-BEF21F62FB2F}" type="slidenum">
              <a:rPr lang="en-US" smtClean="0"/>
              <a:t>‹#›</a:t>
            </a:fld>
            <a:endParaRPr lang="en-US"/>
          </a:p>
        </p:txBody>
      </p:sp>
    </p:spTree>
    <p:extLst>
      <p:ext uri="{BB962C8B-B14F-4D97-AF65-F5344CB8AC3E}">
        <p14:creationId xmlns:p14="http://schemas.microsoft.com/office/powerpoint/2010/main" val="2849600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72C6D-181E-5542-8EBE-C43E3120524F}" type="datetimeFigureOut">
              <a:rPr lang="en-US" smtClean="0"/>
              <a:t>10/29/17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3AD0C-00C9-6C49-8D26-BEF21F62FB2F}" type="slidenum">
              <a:rPr lang="en-US" smtClean="0"/>
              <a:t>‹#›</a:t>
            </a:fld>
            <a:endParaRPr lang="en-US"/>
          </a:p>
        </p:txBody>
      </p:sp>
    </p:spTree>
    <p:extLst>
      <p:ext uri="{BB962C8B-B14F-4D97-AF65-F5344CB8AC3E}">
        <p14:creationId xmlns:p14="http://schemas.microsoft.com/office/powerpoint/2010/main" val="2154323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72C6D-181E-5542-8EBE-C43E3120524F}" type="datetimeFigureOut">
              <a:rPr lang="en-US" smtClean="0"/>
              <a:t>10/29/17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3AD0C-00C9-6C49-8D26-BEF21F62FB2F}" type="slidenum">
              <a:rPr lang="en-US" smtClean="0"/>
              <a:t>‹#›</a:t>
            </a:fld>
            <a:endParaRPr lang="en-US"/>
          </a:p>
        </p:txBody>
      </p:sp>
    </p:spTree>
    <p:extLst>
      <p:ext uri="{BB962C8B-B14F-4D97-AF65-F5344CB8AC3E}">
        <p14:creationId xmlns:p14="http://schemas.microsoft.com/office/powerpoint/2010/main" val="120198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72C6D-181E-5542-8EBE-C43E3120524F}" type="datetimeFigureOut">
              <a:rPr lang="en-US" smtClean="0"/>
              <a:t>10/29/17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3AD0C-00C9-6C49-8D26-BEF21F62FB2F}" type="slidenum">
              <a:rPr lang="en-US" smtClean="0"/>
              <a:t>‹#›</a:t>
            </a:fld>
            <a:endParaRPr lang="en-US"/>
          </a:p>
        </p:txBody>
      </p:sp>
    </p:spTree>
    <p:extLst>
      <p:ext uri="{BB962C8B-B14F-4D97-AF65-F5344CB8AC3E}">
        <p14:creationId xmlns:p14="http://schemas.microsoft.com/office/powerpoint/2010/main" val="3809471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872C6D-181E-5542-8EBE-C43E3120524F}" type="datetimeFigureOut">
              <a:rPr lang="en-US" smtClean="0"/>
              <a:t>10/29/17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03AD0C-00C9-6C49-8D26-BEF21F62FB2F}" type="slidenum">
              <a:rPr lang="en-US" smtClean="0"/>
              <a:t>‹#›</a:t>
            </a:fld>
            <a:endParaRPr lang="en-US"/>
          </a:p>
        </p:txBody>
      </p:sp>
    </p:spTree>
    <p:extLst>
      <p:ext uri="{BB962C8B-B14F-4D97-AF65-F5344CB8AC3E}">
        <p14:creationId xmlns:p14="http://schemas.microsoft.com/office/powerpoint/2010/main" val="239442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872C6D-181E-5542-8EBE-C43E3120524F}" type="datetimeFigureOut">
              <a:rPr lang="en-US" smtClean="0"/>
              <a:t>10/29/17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03AD0C-00C9-6C49-8D26-BEF21F62FB2F}" type="slidenum">
              <a:rPr lang="en-US" smtClean="0"/>
              <a:t>‹#›</a:t>
            </a:fld>
            <a:endParaRPr lang="en-US"/>
          </a:p>
        </p:txBody>
      </p:sp>
    </p:spTree>
    <p:extLst>
      <p:ext uri="{BB962C8B-B14F-4D97-AF65-F5344CB8AC3E}">
        <p14:creationId xmlns:p14="http://schemas.microsoft.com/office/powerpoint/2010/main" val="3491213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72C6D-181E-5542-8EBE-C43E3120524F}" type="datetimeFigureOut">
              <a:rPr lang="en-US" smtClean="0"/>
              <a:t>10/29/17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03AD0C-00C9-6C49-8D26-BEF21F62FB2F}" type="slidenum">
              <a:rPr lang="en-US" smtClean="0"/>
              <a:t>‹#›</a:t>
            </a:fld>
            <a:endParaRPr lang="en-US"/>
          </a:p>
        </p:txBody>
      </p:sp>
    </p:spTree>
    <p:extLst>
      <p:ext uri="{BB962C8B-B14F-4D97-AF65-F5344CB8AC3E}">
        <p14:creationId xmlns:p14="http://schemas.microsoft.com/office/powerpoint/2010/main" val="861856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72C6D-181E-5542-8EBE-C43E3120524F}" type="datetimeFigureOut">
              <a:rPr lang="en-US" smtClean="0"/>
              <a:t>10/29/17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03AD0C-00C9-6C49-8D26-BEF21F62FB2F}" type="slidenum">
              <a:rPr lang="en-US" smtClean="0"/>
              <a:t>‹#›</a:t>
            </a:fld>
            <a:endParaRPr lang="en-US"/>
          </a:p>
        </p:txBody>
      </p:sp>
    </p:spTree>
    <p:extLst>
      <p:ext uri="{BB962C8B-B14F-4D97-AF65-F5344CB8AC3E}">
        <p14:creationId xmlns:p14="http://schemas.microsoft.com/office/powerpoint/2010/main" val="2544046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72C6D-181E-5542-8EBE-C43E3120524F}" type="datetimeFigureOut">
              <a:rPr lang="en-US" smtClean="0"/>
              <a:t>10/29/17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03AD0C-00C9-6C49-8D26-BEF21F62FB2F}" type="slidenum">
              <a:rPr lang="en-US" smtClean="0"/>
              <a:t>‹#›</a:t>
            </a:fld>
            <a:endParaRPr lang="en-US"/>
          </a:p>
        </p:txBody>
      </p:sp>
    </p:spTree>
    <p:extLst>
      <p:ext uri="{BB962C8B-B14F-4D97-AF65-F5344CB8AC3E}">
        <p14:creationId xmlns:p14="http://schemas.microsoft.com/office/powerpoint/2010/main" val="3913088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72C6D-181E-5542-8EBE-C43E3120524F}" type="datetimeFigureOut">
              <a:rPr lang="en-US" smtClean="0"/>
              <a:t>10/29/17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03AD0C-00C9-6C49-8D26-BEF21F62FB2F}" type="slidenum">
              <a:rPr lang="en-US" smtClean="0"/>
              <a:t>‹#›</a:t>
            </a:fld>
            <a:endParaRPr lang="en-US"/>
          </a:p>
        </p:txBody>
      </p:sp>
    </p:spTree>
    <p:extLst>
      <p:ext uri="{BB962C8B-B14F-4D97-AF65-F5344CB8AC3E}">
        <p14:creationId xmlns:p14="http://schemas.microsoft.com/office/powerpoint/2010/main" val="39397703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872C6D-181E-5542-8EBE-C43E3120524F}" type="datetimeFigureOut">
              <a:rPr lang="en-US" smtClean="0"/>
              <a:t>10/29/17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03AD0C-00C9-6C49-8D26-BEF21F62FB2F}" type="slidenum">
              <a:rPr lang="en-US" smtClean="0"/>
              <a:t>‹#›</a:t>
            </a:fld>
            <a:endParaRPr lang="en-US"/>
          </a:p>
        </p:txBody>
      </p:sp>
    </p:spTree>
    <p:extLst>
      <p:ext uri="{BB962C8B-B14F-4D97-AF65-F5344CB8AC3E}">
        <p14:creationId xmlns:p14="http://schemas.microsoft.com/office/powerpoint/2010/main" val="2853237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microsoft.com/office/2007/relationships/hdphoto" Target="../media/hdphoto1.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Subjunctive v Indicative</a:t>
            </a:r>
            <a:endParaRPr lang="en-US" sz="60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71395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9" name="Text Box 5"/>
          <p:cNvSpPr txBox="1">
            <a:spLocks noChangeArrowheads="1"/>
          </p:cNvSpPr>
          <p:nvPr/>
        </p:nvSpPr>
        <p:spPr bwMode="auto">
          <a:xfrm>
            <a:off x="533400" y="3429000"/>
            <a:ext cx="8382000" cy="400110"/>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000" b="1" noProof="1">
                <a:latin typeface="Comic Sans MS" pitchFamily="66" charset="0"/>
              </a:rPr>
              <a:t>Benjamín </a:t>
            </a:r>
            <a:r>
              <a:rPr kumimoji="0" lang="en-US" sz="2000" b="1" i="1" noProof="1">
                <a:latin typeface="Comic Sans MS" pitchFamily="66" charset="0"/>
              </a:rPr>
              <a:t>quiere</a:t>
            </a:r>
            <a:r>
              <a:rPr kumimoji="0" lang="en-US" sz="2000" b="1" noProof="1">
                <a:latin typeface="Comic Sans MS" pitchFamily="66" charset="0"/>
              </a:rPr>
              <a:t> que </a:t>
            </a:r>
            <a:r>
              <a:rPr kumimoji="0" lang="en-US" sz="2000" b="1">
                <a:latin typeface="Comic Sans MS" pitchFamily="66" charset="0"/>
              </a:rPr>
              <a:t>Antonio</a:t>
            </a:r>
            <a:r>
              <a:rPr kumimoji="0" lang="en-US" sz="2000" b="1" noProof="1">
                <a:latin typeface="Comic Sans MS" pitchFamily="66" charset="0"/>
              </a:rPr>
              <a:t> </a:t>
            </a:r>
            <a:r>
              <a:rPr kumimoji="0" lang="en-US" sz="2000" b="1" u="sng" noProof="1">
                <a:latin typeface="Comic Sans MS" pitchFamily="66" charset="0"/>
              </a:rPr>
              <a:t>ponga</a:t>
            </a:r>
            <a:r>
              <a:rPr kumimoji="0" lang="en-US" sz="2000" b="1" noProof="1">
                <a:latin typeface="Comic Sans MS" pitchFamily="66" charset="0"/>
              </a:rPr>
              <a:t> la mesa.</a:t>
            </a:r>
          </a:p>
        </p:txBody>
      </p:sp>
      <p:sp>
        <p:nvSpPr>
          <p:cNvPr id="16390" name="Text Box 6"/>
          <p:cNvSpPr txBox="1">
            <a:spLocks noChangeArrowheads="1"/>
          </p:cNvSpPr>
          <p:nvPr/>
        </p:nvSpPr>
        <p:spPr bwMode="auto">
          <a:xfrm>
            <a:off x="533400" y="4267200"/>
            <a:ext cx="8382000" cy="400110"/>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000" b="1" noProof="1">
                <a:latin typeface="Comic Sans MS" pitchFamily="66" charset="0"/>
              </a:rPr>
              <a:t>Yo </a:t>
            </a:r>
            <a:r>
              <a:rPr kumimoji="0" lang="en-US" sz="2000" b="1" i="1" noProof="1">
                <a:latin typeface="Comic Sans MS" pitchFamily="66" charset="0"/>
              </a:rPr>
              <a:t>insisto</a:t>
            </a:r>
            <a:r>
              <a:rPr kumimoji="0" lang="en-US" sz="2000" b="1" noProof="1">
                <a:latin typeface="Comic Sans MS" pitchFamily="66" charset="0"/>
              </a:rPr>
              <a:t> en que tú </a:t>
            </a:r>
            <a:r>
              <a:rPr kumimoji="0" lang="en-US" sz="2000" b="1" u="sng" noProof="1">
                <a:latin typeface="Comic Sans MS" pitchFamily="66" charset="0"/>
              </a:rPr>
              <a:t>hagas</a:t>
            </a:r>
            <a:r>
              <a:rPr kumimoji="0" lang="en-US" sz="2000" b="1" noProof="1">
                <a:latin typeface="Comic Sans MS" pitchFamily="66" charset="0"/>
              </a:rPr>
              <a:t> el trabajo.</a:t>
            </a:r>
          </a:p>
        </p:txBody>
      </p:sp>
      <p:sp>
        <p:nvSpPr>
          <p:cNvPr id="16391" name="Text Box 7"/>
          <p:cNvSpPr txBox="1">
            <a:spLocks noChangeArrowheads="1"/>
          </p:cNvSpPr>
          <p:nvPr/>
        </p:nvSpPr>
        <p:spPr bwMode="auto">
          <a:xfrm>
            <a:off x="533400" y="5165725"/>
            <a:ext cx="8382000" cy="400110"/>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000" b="1" i="1" noProof="1">
                <a:latin typeface="Comic Sans MS" pitchFamily="66" charset="0"/>
              </a:rPr>
              <a:t>Prohibimos</a:t>
            </a:r>
            <a:r>
              <a:rPr kumimoji="0" lang="en-US" sz="2000" b="1" noProof="1">
                <a:latin typeface="Comic Sans MS" pitchFamily="66" charset="0"/>
              </a:rPr>
              <a:t> que los clientes </a:t>
            </a:r>
            <a:r>
              <a:rPr kumimoji="0" lang="en-US" sz="2000" b="1" u="sng" noProof="1">
                <a:latin typeface="Comic Sans MS" pitchFamily="66" charset="0"/>
              </a:rPr>
              <a:t>fumen</a:t>
            </a:r>
            <a:r>
              <a:rPr kumimoji="0" lang="en-US" sz="2000" b="1" noProof="1">
                <a:latin typeface="Comic Sans MS" pitchFamily="66" charset="0"/>
              </a:rPr>
              <a:t> en la oficina.</a:t>
            </a:r>
          </a:p>
        </p:txBody>
      </p:sp>
      <p:sp>
        <p:nvSpPr>
          <p:cNvPr id="16392" name="Rectangle 8"/>
          <p:cNvSpPr>
            <a:spLocks noChangeArrowheads="1"/>
          </p:cNvSpPr>
          <p:nvPr/>
        </p:nvSpPr>
        <p:spPr bwMode="auto">
          <a:xfrm>
            <a:off x="3048000" y="3505200"/>
            <a:ext cx="609600" cy="400050"/>
          </a:xfrm>
          <a:prstGeom prst="rect">
            <a:avLst/>
          </a:prstGeom>
          <a:noFill/>
          <a:ln w="15875">
            <a:solidFill>
              <a:srgbClr val="FF0000"/>
            </a:solidFill>
            <a:miter lim="800000"/>
            <a:headEnd/>
            <a:tailEnd/>
          </a:ln>
        </p:spPr>
        <p:txBody>
          <a:bodyPr wrap="none" anchor="ctr"/>
          <a:lstStyle/>
          <a:p>
            <a:endParaRPr lang="en-US" sz="1400"/>
          </a:p>
        </p:txBody>
      </p:sp>
      <p:sp>
        <p:nvSpPr>
          <p:cNvPr id="16393" name="Rectangle 9"/>
          <p:cNvSpPr>
            <a:spLocks noChangeArrowheads="1"/>
          </p:cNvSpPr>
          <p:nvPr/>
        </p:nvSpPr>
        <p:spPr bwMode="auto">
          <a:xfrm>
            <a:off x="2667000" y="4343400"/>
            <a:ext cx="609600" cy="400050"/>
          </a:xfrm>
          <a:prstGeom prst="rect">
            <a:avLst/>
          </a:prstGeom>
          <a:noFill/>
          <a:ln w="15875">
            <a:solidFill>
              <a:srgbClr val="FF0000"/>
            </a:solidFill>
            <a:miter lim="800000"/>
            <a:headEnd/>
            <a:tailEnd/>
          </a:ln>
        </p:spPr>
        <p:txBody>
          <a:bodyPr wrap="none" anchor="ctr"/>
          <a:lstStyle/>
          <a:p>
            <a:endParaRPr lang="en-US" sz="1400"/>
          </a:p>
        </p:txBody>
      </p:sp>
      <p:sp>
        <p:nvSpPr>
          <p:cNvPr id="16394" name="Rectangle 10"/>
          <p:cNvSpPr>
            <a:spLocks noChangeArrowheads="1"/>
          </p:cNvSpPr>
          <p:nvPr/>
        </p:nvSpPr>
        <p:spPr bwMode="auto">
          <a:xfrm>
            <a:off x="2438400" y="5257800"/>
            <a:ext cx="533400" cy="381000"/>
          </a:xfrm>
          <a:prstGeom prst="rect">
            <a:avLst/>
          </a:prstGeom>
          <a:noFill/>
          <a:ln w="15875">
            <a:solidFill>
              <a:srgbClr val="FF0000"/>
            </a:solidFill>
            <a:miter lim="800000"/>
            <a:headEnd/>
            <a:tailEnd/>
          </a:ln>
        </p:spPr>
        <p:txBody>
          <a:bodyPr wrap="none" anchor="ctr"/>
          <a:lstStyle/>
          <a:p>
            <a:endParaRPr lang="en-US" sz="1400"/>
          </a:p>
        </p:txBody>
      </p:sp>
      <p:sp>
        <p:nvSpPr>
          <p:cNvPr id="16396" name="Text Box 12"/>
          <p:cNvSpPr txBox="1">
            <a:spLocks noChangeArrowheads="1"/>
          </p:cNvSpPr>
          <p:nvPr/>
        </p:nvSpPr>
        <p:spPr bwMode="auto">
          <a:xfrm>
            <a:off x="752475" y="2590800"/>
            <a:ext cx="6781800" cy="461665"/>
          </a:xfrm>
          <a:prstGeom prst="rect">
            <a:avLst/>
          </a:prstGeom>
          <a:noFill/>
          <a:ln w="9525">
            <a:noFill/>
            <a:miter lim="800000"/>
            <a:headEnd/>
            <a:tailEnd/>
          </a:ln>
        </p:spPr>
        <p:txBody>
          <a:bodyPr>
            <a:spAutoFit/>
          </a:bodyPr>
          <a:lstStyle/>
          <a:p>
            <a:pPr algn="ctr"/>
            <a:r>
              <a:rPr kumimoji="0" lang="en-US" sz="2400" noProof="1"/>
              <a:t>(</a:t>
            </a:r>
            <a:r>
              <a:rPr kumimoji="0" lang="en-US" sz="2400" dirty="0"/>
              <a:t>Notice that</a:t>
            </a:r>
            <a:r>
              <a:rPr kumimoji="0" lang="en-US" sz="2400" noProof="1"/>
              <a:t> </a:t>
            </a:r>
            <a:r>
              <a:rPr kumimoji="0" lang="en-US" sz="2400" b="1" i="1" noProof="1"/>
              <a:t>que</a:t>
            </a:r>
            <a:r>
              <a:rPr kumimoji="0" lang="en-US" sz="2400" noProof="1"/>
              <a:t> </a:t>
            </a:r>
            <a:r>
              <a:rPr kumimoji="0" lang="en-US" sz="2400" dirty="0"/>
              <a:t>unites the two clauses</a:t>
            </a:r>
            <a:r>
              <a:rPr kumimoji="0" lang="en-US" sz="2400" noProof="1"/>
              <a:t>.)</a:t>
            </a:r>
          </a:p>
        </p:txBody>
      </p:sp>
      <p:sp>
        <p:nvSpPr>
          <p:cNvPr id="16397" name="Text Box 13"/>
          <p:cNvSpPr txBox="1">
            <a:spLocks noChangeArrowheads="1"/>
          </p:cNvSpPr>
          <p:nvPr/>
        </p:nvSpPr>
        <p:spPr bwMode="auto">
          <a:xfrm>
            <a:off x="5019675" y="3805238"/>
            <a:ext cx="2514600" cy="338554"/>
          </a:xfrm>
          <a:prstGeom prst="rect">
            <a:avLst/>
          </a:prstGeom>
          <a:noFill/>
          <a:ln w="9525">
            <a:noFill/>
            <a:miter lim="800000"/>
            <a:headEnd/>
            <a:tailEnd/>
          </a:ln>
        </p:spPr>
        <p:txBody>
          <a:bodyPr>
            <a:spAutoFit/>
          </a:bodyPr>
          <a:lstStyle/>
          <a:p>
            <a:r>
              <a:rPr kumimoji="0" lang="en-US" sz="1600">
                <a:latin typeface="Arial" charset="0"/>
              </a:rPr>
              <a:t>(indicative:  </a:t>
            </a:r>
            <a:r>
              <a:rPr kumimoji="0" lang="en-US" sz="1600" u="sng">
                <a:latin typeface="Arial" charset="0"/>
              </a:rPr>
              <a:t>pone</a:t>
            </a:r>
            <a:r>
              <a:rPr kumimoji="0" lang="en-US" sz="1600">
                <a:latin typeface="Arial" charset="0"/>
              </a:rPr>
              <a:t>)</a:t>
            </a:r>
            <a:endParaRPr kumimoji="0" lang="en-US" sz="1600" noProof="1">
              <a:latin typeface="Arial" charset="0"/>
            </a:endParaRPr>
          </a:p>
        </p:txBody>
      </p:sp>
      <p:sp>
        <p:nvSpPr>
          <p:cNvPr id="16398" name="Text Box 14"/>
          <p:cNvSpPr txBox="1">
            <a:spLocks noChangeArrowheads="1"/>
          </p:cNvSpPr>
          <p:nvPr/>
        </p:nvSpPr>
        <p:spPr bwMode="auto">
          <a:xfrm>
            <a:off x="3624263" y="4676775"/>
            <a:ext cx="2514600" cy="338554"/>
          </a:xfrm>
          <a:prstGeom prst="rect">
            <a:avLst/>
          </a:prstGeom>
          <a:noFill/>
          <a:ln w="9525">
            <a:noFill/>
            <a:miter lim="800000"/>
            <a:headEnd/>
            <a:tailEnd/>
          </a:ln>
        </p:spPr>
        <p:txBody>
          <a:bodyPr>
            <a:spAutoFit/>
          </a:bodyPr>
          <a:lstStyle/>
          <a:p>
            <a:r>
              <a:rPr kumimoji="0" lang="en-US" sz="1600">
                <a:latin typeface="Arial" charset="0"/>
              </a:rPr>
              <a:t>(indicative:  </a:t>
            </a:r>
            <a:r>
              <a:rPr kumimoji="0" lang="en-US" sz="1600" u="sng">
                <a:latin typeface="Arial" charset="0"/>
              </a:rPr>
              <a:t>haces</a:t>
            </a:r>
            <a:r>
              <a:rPr kumimoji="0" lang="en-US" sz="1600">
                <a:latin typeface="Arial" charset="0"/>
              </a:rPr>
              <a:t>)</a:t>
            </a:r>
            <a:endParaRPr kumimoji="0" lang="en-US" sz="1600" noProof="1">
              <a:latin typeface="Arial" charset="0"/>
            </a:endParaRPr>
          </a:p>
        </p:txBody>
      </p:sp>
      <p:sp>
        <p:nvSpPr>
          <p:cNvPr id="16399" name="Text Box 15"/>
          <p:cNvSpPr txBox="1">
            <a:spLocks noChangeArrowheads="1"/>
          </p:cNvSpPr>
          <p:nvPr/>
        </p:nvSpPr>
        <p:spPr bwMode="auto">
          <a:xfrm>
            <a:off x="4800600" y="5546725"/>
            <a:ext cx="2514600" cy="338554"/>
          </a:xfrm>
          <a:prstGeom prst="rect">
            <a:avLst/>
          </a:prstGeom>
          <a:noFill/>
          <a:ln w="9525">
            <a:noFill/>
            <a:miter lim="800000"/>
            <a:headEnd/>
            <a:tailEnd/>
          </a:ln>
        </p:spPr>
        <p:txBody>
          <a:bodyPr>
            <a:spAutoFit/>
          </a:bodyPr>
          <a:lstStyle/>
          <a:p>
            <a:r>
              <a:rPr kumimoji="0" lang="en-US" sz="1600">
                <a:latin typeface="Arial" charset="0"/>
              </a:rPr>
              <a:t>(indicative:  </a:t>
            </a:r>
            <a:r>
              <a:rPr kumimoji="0" lang="en-US" sz="1600" u="sng">
                <a:latin typeface="Arial" charset="0"/>
              </a:rPr>
              <a:t>fuman</a:t>
            </a:r>
            <a:r>
              <a:rPr kumimoji="0" lang="en-US" sz="1600">
                <a:latin typeface="Arial" charset="0"/>
              </a:rPr>
              <a:t>)</a:t>
            </a:r>
            <a:endParaRPr kumimoji="0" lang="en-US" sz="1600" noProof="1">
              <a:latin typeface="Arial" charset="0"/>
            </a:endParaRPr>
          </a:p>
        </p:txBody>
      </p:sp>
      <p:sp>
        <p:nvSpPr>
          <p:cNvPr id="30732" name="Text Box 17"/>
          <p:cNvSpPr txBox="1">
            <a:spLocks noChangeArrowheads="1"/>
          </p:cNvSpPr>
          <p:nvPr/>
        </p:nvSpPr>
        <p:spPr bwMode="auto">
          <a:xfrm>
            <a:off x="457200" y="228600"/>
            <a:ext cx="8153400" cy="584776"/>
          </a:xfrm>
          <a:prstGeom prst="rect">
            <a:avLst/>
          </a:prstGeom>
          <a:noFill/>
          <a:ln w="9525">
            <a:noFill/>
            <a:miter lim="800000"/>
            <a:headEnd/>
            <a:tailEnd/>
          </a:ln>
        </p:spPr>
        <p:txBody>
          <a:bodyPr>
            <a:spAutoFit/>
          </a:bodyPr>
          <a:lstStyle/>
          <a:p>
            <a:pPr algn="ctr">
              <a:spcBef>
                <a:spcPct val="0"/>
              </a:spcBef>
              <a:spcAft>
                <a:spcPct val="50000"/>
              </a:spcAft>
              <a:tabLst>
                <a:tab pos="461963" algn="l"/>
              </a:tabLst>
            </a:pPr>
            <a:r>
              <a:rPr kumimoji="0" lang="en-US" sz="3200"/>
              <a:t>The </a:t>
            </a:r>
            <a:r>
              <a:rPr kumimoji="0" lang="en-US" sz="3200" u="sng"/>
              <a:t>usage</a:t>
            </a:r>
            <a:r>
              <a:rPr kumimoji="0" lang="en-US" sz="3200"/>
              <a:t> of the subjunctive</a:t>
            </a:r>
            <a:endParaRPr kumimoji="0" lang="en-US" sz="3200" noProof="1"/>
          </a:p>
        </p:txBody>
      </p:sp>
      <p:sp>
        <p:nvSpPr>
          <p:cNvPr id="16402" name="Text Box 18"/>
          <p:cNvSpPr txBox="1">
            <a:spLocks noChangeArrowheads="1"/>
          </p:cNvSpPr>
          <p:nvPr/>
        </p:nvSpPr>
        <p:spPr bwMode="auto">
          <a:xfrm>
            <a:off x="417513" y="914400"/>
            <a:ext cx="8497887" cy="1095685"/>
          </a:xfrm>
          <a:prstGeom prst="rect">
            <a:avLst/>
          </a:prstGeom>
          <a:noFill/>
          <a:ln w="9525" algn="ctr">
            <a:noFill/>
            <a:miter lim="800000"/>
            <a:headEnd/>
            <a:tailEnd/>
          </a:ln>
        </p:spPr>
        <p:txBody>
          <a:bodyPr lIns="0" rIns="0">
            <a:spAutoFit/>
          </a:bodyPr>
          <a:lstStyle/>
          <a:p>
            <a:pPr marL="406400" indent="-406400">
              <a:lnSpc>
                <a:spcPct val="90000"/>
              </a:lnSpc>
            </a:pPr>
            <a:r>
              <a:rPr lang="en-US" sz="2400" b="1" dirty="0" smtClean="0"/>
              <a:t>Verbs of volition</a:t>
            </a:r>
            <a:r>
              <a:rPr lang="en-US" sz="2400" dirty="0" smtClean="0"/>
              <a:t>:  </a:t>
            </a:r>
            <a:r>
              <a:rPr lang="en-US" sz="2400" dirty="0"/>
              <a:t>When the subject in the main clause uses a verb that tends to cause or prevent something in the subordinate clause, the subjunctive is </a:t>
            </a:r>
            <a:r>
              <a:rPr lang="en-US" sz="2400" i="1" dirty="0"/>
              <a:t>always</a:t>
            </a:r>
            <a:r>
              <a:rPr lang="en-US" sz="2400" dirty="0"/>
              <a:t> used in the subordinate clause.</a:t>
            </a:r>
          </a:p>
        </p:txBody>
      </p:sp>
    </p:spTree>
    <p:extLst>
      <p:ext uri="{BB962C8B-B14F-4D97-AF65-F5344CB8AC3E}">
        <p14:creationId xmlns:p14="http://schemas.microsoft.com/office/powerpoint/2010/main" val="3953669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dissolve">
                                      <p:cBhvr>
                                        <p:cTn id="7" dur="400"/>
                                        <p:tgtEl>
                                          <p:spTgt spid="16389"/>
                                        </p:tgtEl>
                                      </p:cBhvr>
                                    </p:animEffect>
                                  </p:childTnLst>
                                </p:cTn>
                              </p:par>
                            </p:childTnLst>
                          </p:cTn>
                        </p:par>
                        <p:par>
                          <p:cTn id="8" fill="hold">
                            <p:stCondLst>
                              <p:cond delay="400"/>
                            </p:stCondLst>
                            <p:childTnLst>
                              <p:par>
                                <p:cTn id="9" presetID="9" presetClass="entr" presetSubtype="0" fill="hold" grpId="0" nodeType="afterEffect">
                                  <p:stCondLst>
                                    <p:cond delay="0"/>
                                  </p:stCondLst>
                                  <p:childTnLst>
                                    <p:set>
                                      <p:cBhvr>
                                        <p:cTn id="10" dur="1" fill="hold">
                                          <p:stCondLst>
                                            <p:cond delay="0"/>
                                          </p:stCondLst>
                                        </p:cTn>
                                        <p:tgtEl>
                                          <p:spTgt spid="16392"/>
                                        </p:tgtEl>
                                        <p:attrNameLst>
                                          <p:attrName>style.visibility</p:attrName>
                                        </p:attrNameLst>
                                      </p:cBhvr>
                                      <p:to>
                                        <p:strVal val="visible"/>
                                      </p:to>
                                    </p:set>
                                    <p:animEffect transition="in" filter="dissolve">
                                      <p:cBhvr>
                                        <p:cTn id="11" dur="300"/>
                                        <p:tgtEl>
                                          <p:spTgt spid="1639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397"/>
                                        </p:tgtEl>
                                        <p:attrNameLst>
                                          <p:attrName>style.visibility</p:attrName>
                                        </p:attrNameLst>
                                      </p:cBhvr>
                                      <p:to>
                                        <p:strVal val="visible"/>
                                      </p:to>
                                    </p:set>
                                    <p:animEffect transition="in" filter="wipe(left)">
                                      <p:cBhvr>
                                        <p:cTn id="16" dur="500"/>
                                        <p:tgtEl>
                                          <p:spTgt spid="16397"/>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6390"/>
                                        </p:tgtEl>
                                        <p:attrNameLst>
                                          <p:attrName>style.visibility</p:attrName>
                                        </p:attrNameLst>
                                      </p:cBhvr>
                                      <p:to>
                                        <p:strVal val="visible"/>
                                      </p:to>
                                    </p:set>
                                    <p:animEffect transition="in" filter="dissolve">
                                      <p:cBhvr>
                                        <p:cTn id="21" dur="400"/>
                                        <p:tgtEl>
                                          <p:spTgt spid="16390"/>
                                        </p:tgtEl>
                                      </p:cBhvr>
                                    </p:animEffect>
                                  </p:childTnLst>
                                </p:cTn>
                              </p:par>
                            </p:childTnLst>
                          </p:cTn>
                        </p:par>
                        <p:par>
                          <p:cTn id="22" fill="hold">
                            <p:stCondLst>
                              <p:cond delay="400"/>
                            </p:stCondLst>
                            <p:childTnLst>
                              <p:par>
                                <p:cTn id="23" presetID="9" presetClass="entr" presetSubtype="0" fill="hold" grpId="0" nodeType="afterEffect">
                                  <p:stCondLst>
                                    <p:cond delay="0"/>
                                  </p:stCondLst>
                                  <p:childTnLst>
                                    <p:set>
                                      <p:cBhvr>
                                        <p:cTn id="24" dur="1" fill="hold">
                                          <p:stCondLst>
                                            <p:cond delay="0"/>
                                          </p:stCondLst>
                                        </p:cTn>
                                        <p:tgtEl>
                                          <p:spTgt spid="16393"/>
                                        </p:tgtEl>
                                        <p:attrNameLst>
                                          <p:attrName>style.visibility</p:attrName>
                                        </p:attrNameLst>
                                      </p:cBhvr>
                                      <p:to>
                                        <p:strVal val="visible"/>
                                      </p:to>
                                    </p:set>
                                    <p:animEffect transition="in" filter="dissolve">
                                      <p:cBhvr>
                                        <p:cTn id="25" dur="300"/>
                                        <p:tgtEl>
                                          <p:spTgt spid="1639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6398"/>
                                        </p:tgtEl>
                                        <p:attrNameLst>
                                          <p:attrName>style.visibility</p:attrName>
                                        </p:attrNameLst>
                                      </p:cBhvr>
                                      <p:to>
                                        <p:strVal val="visible"/>
                                      </p:to>
                                    </p:set>
                                    <p:animEffect transition="in" filter="wipe(left)">
                                      <p:cBhvr>
                                        <p:cTn id="30" dur="500"/>
                                        <p:tgtEl>
                                          <p:spTgt spid="16398"/>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6391"/>
                                        </p:tgtEl>
                                        <p:attrNameLst>
                                          <p:attrName>style.visibility</p:attrName>
                                        </p:attrNameLst>
                                      </p:cBhvr>
                                      <p:to>
                                        <p:strVal val="visible"/>
                                      </p:to>
                                    </p:set>
                                    <p:animEffect transition="in" filter="dissolve">
                                      <p:cBhvr>
                                        <p:cTn id="35" dur="400"/>
                                        <p:tgtEl>
                                          <p:spTgt spid="16391"/>
                                        </p:tgtEl>
                                      </p:cBhvr>
                                    </p:animEffect>
                                  </p:childTnLst>
                                </p:cTn>
                              </p:par>
                            </p:childTnLst>
                          </p:cTn>
                        </p:par>
                        <p:par>
                          <p:cTn id="36" fill="hold">
                            <p:stCondLst>
                              <p:cond delay="400"/>
                            </p:stCondLst>
                            <p:childTnLst>
                              <p:par>
                                <p:cTn id="37" presetID="9" presetClass="entr" presetSubtype="0" fill="hold" grpId="0" nodeType="afterEffect">
                                  <p:stCondLst>
                                    <p:cond delay="0"/>
                                  </p:stCondLst>
                                  <p:childTnLst>
                                    <p:set>
                                      <p:cBhvr>
                                        <p:cTn id="38" dur="1" fill="hold">
                                          <p:stCondLst>
                                            <p:cond delay="0"/>
                                          </p:stCondLst>
                                        </p:cTn>
                                        <p:tgtEl>
                                          <p:spTgt spid="16394"/>
                                        </p:tgtEl>
                                        <p:attrNameLst>
                                          <p:attrName>style.visibility</p:attrName>
                                        </p:attrNameLst>
                                      </p:cBhvr>
                                      <p:to>
                                        <p:strVal val="visible"/>
                                      </p:to>
                                    </p:set>
                                    <p:animEffect transition="in" filter="dissolve">
                                      <p:cBhvr>
                                        <p:cTn id="39" dur="300"/>
                                        <p:tgtEl>
                                          <p:spTgt spid="1639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6399"/>
                                        </p:tgtEl>
                                        <p:attrNameLst>
                                          <p:attrName>style.visibility</p:attrName>
                                        </p:attrNameLst>
                                      </p:cBhvr>
                                      <p:to>
                                        <p:strVal val="visible"/>
                                      </p:to>
                                    </p:set>
                                    <p:animEffect transition="in" filter="wipe(left)">
                                      <p:cBhvr>
                                        <p:cTn id="44" dur="500"/>
                                        <p:tgtEl>
                                          <p:spTgt spid="163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autoUpdateAnimBg="0"/>
      <p:bldP spid="16390" grpId="0" autoUpdateAnimBg="0"/>
      <p:bldP spid="16391" grpId="0" autoUpdateAnimBg="0"/>
      <p:bldP spid="16392" grpId="0" animBg="1"/>
      <p:bldP spid="16393" grpId="0" animBg="1"/>
      <p:bldP spid="16394" grpId="0" animBg="1"/>
      <p:bldP spid="16397" grpId="0" autoUpdateAnimBg="0"/>
      <p:bldP spid="16398" grpId="0" autoUpdateAnimBg="0"/>
      <p:bldP spid="1639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631825" y="2695575"/>
            <a:ext cx="8040688" cy="461665"/>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400" b="1" i="1" noProof="1">
                <a:latin typeface="Comic Sans MS" pitchFamily="66" charset="0"/>
              </a:rPr>
              <a:t>Me alegro</a:t>
            </a:r>
            <a:r>
              <a:rPr kumimoji="0" lang="en-US" sz="2400" b="1" noProof="1">
                <a:latin typeface="Comic Sans MS" pitchFamily="66" charset="0"/>
              </a:rPr>
              <a:t> de que tú </a:t>
            </a:r>
            <a:r>
              <a:rPr kumimoji="0" lang="en-US" sz="2400" b="1" u="sng" noProof="1">
                <a:latin typeface="Comic Sans MS" pitchFamily="66" charset="0"/>
              </a:rPr>
              <a:t>saques</a:t>
            </a:r>
            <a:r>
              <a:rPr kumimoji="0" lang="en-US" sz="2400" b="1" noProof="1">
                <a:latin typeface="Comic Sans MS" pitchFamily="66" charset="0"/>
              </a:rPr>
              <a:t> buenas notas.</a:t>
            </a:r>
          </a:p>
        </p:txBody>
      </p:sp>
      <p:sp>
        <p:nvSpPr>
          <p:cNvPr id="25605" name="Text Box 5"/>
          <p:cNvSpPr txBox="1">
            <a:spLocks noChangeArrowheads="1"/>
          </p:cNvSpPr>
          <p:nvPr/>
        </p:nvSpPr>
        <p:spPr bwMode="auto">
          <a:xfrm>
            <a:off x="631825" y="3589338"/>
            <a:ext cx="8207375" cy="830997"/>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400" b="1" noProof="1">
                <a:latin typeface="Comic Sans MS" pitchFamily="66" charset="0"/>
              </a:rPr>
              <a:t>¡</a:t>
            </a:r>
            <a:r>
              <a:rPr kumimoji="0" lang="en-US" sz="2400" b="1" i="1" noProof="1">
                <a:latin typeface="Comic Sans MS" pitchFamily="66" charset="0"/>
              </a:rPr>
              <a:t>Qué lástima </a:t>
            </a:r>
            <a:r>
              <a:rPr kumimoji="0" lang="en-US" sz="2400" b="1" noProof="1">
                <a:latin typeface="Comic Sans MS" pitchFamily="66" charset="0"/>
              </a:rPr>
              <a:t>que ellos no </a:t>
            </a:r>
            <a:r>
              <a:rPr kumimoji="0" lang="en-US" sz="2400" b="1" u="sng" noProof="1">
                <a:latin typeface="Comic Sans MS" pitchFamily="66" charset="0"/>
              </a:rPr>
              <a:t>sepan</a:t>
            </a:r>
            <a:r>
              <a:rPr kumimoji="0" lang="en-US" sz="2400" b="1" i="1" noProof="1">
                <a:latin typeface="Comic Sans MS" pitchFamily="66" charset="0"/>
              </a:rPr>
              <a:t> </a:t>
            </a:r>
            <a:r>
              <a:rPr kumimoji="0" lang="en-US" sz="2400" b="1" noProof="1">
                <a:latin typeface="Comic Sans MS" pitchFamily="66" charset="0"/>
              </a:rPr>
              <a:t>su número de teléfono</a:t>
            </a:r>
            <a:r>
              <a:rPr kumimoji="0" lang="en-US" sz="2400" b="1" dirty="0">
                <a:latin typeface="Comic Sans MS" pitchFamily="66" charset="0"/>
              </a:rPr>
              <a:t>!</a:t>
            </a:r>
            <a:endParaRPr kumimoji="0" lang="en-US" sz="2400" b="1" noProof="1">
              <a:latin typeface="Comic Sans MS" pitchFamily="66" charset="0"/>
            </a:endParaRPr>
          </a:p>
        </p:txBody>
      </p:sp>
      <p:sp>
        <p:nvSpPr>
          <p:cNvPr id="25606" name="Text Box 6"/>
          <p:cNvSpPr txBox="1">
            <a:spLocks noChangeArrowheads="1"/>
          </p:cNvSpPr>
          <p:nvPr/>
        </p:nvSpPr>
        <p:spPr bwMode="auto">
          <a:xfrm>
            <a:off x="631825" y="4600575"/>
            <a:ext cx="7543800" cy="461665"/>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400" b="1" i="1" noProof="1">
                <a:latin typeface="Comic Sans MS" pitchFamily="66" charset="0"/>
              </a:rPr>
              <a:t>Lamento</a:t>
            </a:r>
            <a:r>
              <a:rPr kumimoji="0" lang="en-US" sz="2400" b="1" noProof="1">
                <a:latin typeface="Comic Sans MS" pitchFamily="66" charset="0"/>
              </a:rPr>
              <a:t> que </a:t>
            </a:r>
            <a:r>
              <a:rPr kumimoji="0" lang="en-US" sz="2400" b="1" u="sng" noProof="1">
                <a:latin typeface="Comic Sans MS" pitchFamily="66" charset="0"/>
              </a:rPr>
              <a:t>hayas perdido</a:t>
            </a:r>
            <a:r>
              <a:rPr kumimoji="0" lang="en-US" sz="2400" b="1" noProof="1">
                <a:latin typeface="Comic Sans MS" pitchFamily="66" charset="0"/>
              </a:rPr>
              <a:t> tu dinero.</a:t>
            </a:r>
          </a:p>
        </p:txBody>
      </p:sp>
      <p:sp>
        <p:nvSpPr>
          <p:cNvPr id="25609" name="Rectangle 9"/>
          <p:cNvSpPr>
            <a:spLocks noChangeArrowheads="1"/>
          </p:cNvSpPr>
          <p:nvPr/>
        </p:nvSpPr>
        <p:spPr bwMode="auto">
          <a:xfrm>
            <a:off x="3200400" y="2743200"/>
            <a:ext cx="666750" cy="400050"/>
          </a:xfrm>
          <a:prstGeom prst="rect">
            <a:avLst/>
          </a:prstGeom>
          <a:noFill/>
          <a:ln w="15875">
            <a:solidFill>
              <a:srgbClr val="FF0000"/>
            </a:solidFill>
            <a:miter lim="800000"/>
            <a:headEnd/>
            <a:tailEnd/>
          </a:ln>
        </p:spPr>
        <p:txBody>
          <a:bodyPr wrap="none" anchor="ctr"/>
          <a:lstStyle/>
          <a:p>
            <a:endParaRPr lang="en-US" sz="1600"/>
          </a:p>
        </p:txBody>
      </p:sp>
      <p:sp>
        <p:nvSpPr>
          <p:cNvPr id="25610" name="Rectangle 10"/>
          <p:cNvSpPr>
            <a:spLocks noChangeArrowheads="1"/>
          </p:cNvSpPr>
          <p:nvPr/>
        </p:nvSpPr>
        <p:spPr bwMode="auto">
          <a:xfrm>
            <a:off x="3048000" y="3657600"/>
            <a:ext cx="666750" cy="400050"/>
          </a:xfrm>
          <a:prstGeom prst="rect">
            <a:avLst/>
          </a:prstGeom>
          <a:noFill/>
          <a:ln w="15875">
            <a:solidFill>
              <a:srgbClr val="FF0000"/>
            </a:solidFill>
            <a:miter lim="800000"/>
            <a:headEnd/>
            <a:tailEnd/>
          </a:ln>
        </p:spPr>
        <p:txBody>
          <a:bodyPr wrap="none" anchor="ctr"/>
          <a:lstStyle/>
          <a:p>
            <a:endParaRPr lang="en-US" sz="1600"/>
          </a:p>
        </p:txBody>
      </p:sp>
      <p:sp>
        <p:nvSpPr>
          <p:cNvPr id="25611" name="Rectangle 11"/>
          <p:cNvSpPr>
            <a:spLocks noChangeArrowheads="1"/>
          </p:cNvSpPr>
          <p:nvPr/>
        </p:nvSpPr>
        <p:spPr bwMode="auto">
          <a:xfrm>
            <a:off x="2438400" y="4648200"/>
            <a:ext cx="666750" cy="400050"/>
          </a:xfrm>
          <a:prstGeom prst="rect">
            <a:avLst/>
          </a:prstGeom>
          <a:noFill/>
          <a:ln w="15875">
            <a:solidFill>
              <a:srgbClr val="FF0000"/>
            </a:solidFill>
            <a:miter lim="800000"/>
            <a:headEnd/>
            <a:tailEnd/>
          </a:ln>
        </p:spPr>
        <p:txBody>
          <a:bodyPr wrap="none" anchor="ctr"/>
          <a:lstStyle/>
          <a:p>
            <a:endParaRPr lang="en-US" sz="1600"/>
          </a:p>
        </p:txBody>
      </p:sp>
      <p:sp>
        <p:nvSpPr>
          <p:cNvPr id="25612" name="Text Box 12"/>
          <p:cNvSpPr txBox="1">
            <a:spLocks noChangeArrowheads="1"/>
          </p:cNvSpPr>
          <p:nvPr/>
        </p:nvSpPr>
        <p:spPr bwMode="auto">
          <a:xfrm>
            <a:off x="631825" y="5562600"/>
            <a:ext cx="6465888" cy="461665"/>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400" b="1" i="1" noProof="1">
                <a:latin typeface="Comic Sans MS" pitchFamily="66" charset="0"/>
              </a:rPr>
              <a:t>Me gusta</a:t>
            </a:r>
            <a:r>
              <a:rPr kumimoji="0" lang="en-US" sz="2400" b="1" noProof="1">
                <a:latin typeface="Comic Sans MS" pitchFamily="66" charset="0"/>
              </a:rPr>
              <a:t> que Alfredo te </a:t>
            </a:r>
            <a:r>
              <a:rPr kumimoji="0" lang="en-US" sz="2400" b="1" u="sng" noProof="1">
                <a:latin typeface="Comic Sans MS" pitchFamily="66" charset="0"/>
              </a:rPr>
              <a:t>ayude</a:t>
            </a:r>
            <a:r>
              <a:rPr kumimoji="0" lang="en-US" sz="2400" b="1" noProof="1">
                <a:latin typeface="Comic Sans MS" pitchFamily="66" charset="0"/>
              </a:rPr>
              <a:t>.</a:t>
            </a:r>
          </a:p>
        </p:txBody>
      </p:sp>
      <p:sp>
        <p:nvSpPr>
          <p:cNvPr id="25613" name="Rectangle 13"/>
          <p:cNvSpPr>
            <a:spLocks noChangeArrowheads="1"/>
          </p:cNvSpPr>
          <p:nvPr/>
        </p:nvSpPr>
        <p:spPr bwMode="auto">
          <a:xfrm>
            <a:off x="2743200" y="5657850"/>
            <a:ext cx="657225" cy="400050"/>
          </a:xfrm>
          <a:prstGeom prst="rect">
            <a:avLst/>
          </a:prstGeom>
          <a:noFill/>
          <a:ln w="15875">
            <a:solidFill>
              <a:srgbClr val="FF0000"/>
            </a:solidFill>
            <a:miter lim="800000"/>
            <a:headEnd/>
            <a:tailEnd/>
          </a:ln>
        </p:spPr>
        <p:txBody>
          <a:bodyPr wrap="none" anchor="ctr"/>
          <a:lstStyle/>
          <a:p>
            <a:endParaRPr lang="en-US" sz="1600"/>
          </a:p>
        </p:txBody>
      </p:sp>
      <p:sp>
        <p:nvSpPr>
          <p:cNvPr id="25614" name="Text Box 14"/>
          <p:cNvSpPr txBox="1">
            <a:spLocks noChangeArrowheads="1"/>
          </p:cNvSpPr>
          <p:nvPr/>
        </p:nvSpPr>
        <p:spPr bwMode="auto">
          <a:xfrm>
            <a:off x="4005263" y="3089275"/>
            <a:ext cx="2514600" cy="369332"/>
          </a:xfrm>
          <a:prstGeom prst="rect">
            <a:avLst/>
          </a:prstGeom>
          <a:noFill/>
          <a:ln w="9525">
            <a:noFill/>
            <a:miter lim="800000"/>
            <a:headEnd/>
            <a:tailEnd/>
          </a:ln>
        </p:spPr>
        <p:txBody>
          <a:bodyPr>
            <a:spAutoFit/>
          </a:bodyPr>
          <a:lstStyle/>
          <a:p>
            <a:r>
              <a:rPr kumimoji="0" lang="en-US">
                <a:latin typeface="Arial" charset="0"/>
              </a:rPr>
              <a:t>(indicative:  </a:t>
            </a:r>
            <a:r>
              <a:rPr kumimoji="0" lang="en-US" u="sng">
                <a:latin typeface="Arial" charset="0"/>
              </a:rPr>
              <a:t>sacas</a:t>
            </a:r>
            <a:r>
              <a:rPr kumimoji="0" lang="en-US">
                <a:latin typeface="Arial" charset="0"/>
              </a:rPr>
              <a:t>)</a:t>
            </a:r>
            <a:endParaRPr kumimoji="0" lang="en-US" noProof="1">
              <a:latin typeface="Arial" charset="0"/>
            </a:endParaRPr>
          </a:p>
        </p:txBody>
      </p:sp>
      <p:sp>
        <p:nvSpPr>
          <p:cNvPr id="25615" name="Text Box 15"/>
          <p:cNvSpPr txBox="1">
            <a:spLocks noChangeArrowheads="1"/>
          </p:cNvSpPr>
          <p:nvPr/>
        </p:nvSpPr>
        <p:spPr bwMode="auto">
          <a:xfrm>
            <a:off x="4743450" y="3983038"/>
            <a:ext cx="2514600" cy="369332"/>
          </a:xfrm>
          <a:prstGeom prst="rect">
            <a:avLst/>
          </a:prstGeom>
          <a:noFill/>
          <a:ln w="9525">
            <a:noFill/>
            <a:miter lim="800000"/>
            <a:headEnd/>
            <a:tailEnd/>
          </a:ln>
        </p:spPr>
        <p:txBody>
          <a:bodyPr>
            <a:spAutoFit/>
          </a:bodyPr>
          <a:lstStyle/>
          <a:p>
            <a:r>
              <a:rPr kumimoji="0" lang="en-US">
                <a:latin typeface="Arial" charset="0"/>
              </a:rPr>
              <a:t>(indicative:  </a:t>
            </a:r>
            <a:r>
              <a:rPr kumimoji="0" lang="en-US" u="sng">
                <a:latin typeface="Arial" charset="0"/>
              </a:rPr>
              <a:t>saben</a:t>
            </a:r>
            <a:r>
              <a:rPr kumimoji="0" lang="en-US">
                <a:latin typeface="Arial" charset="0"/>
              </a:rPr>
              <a:t>)</a:t>
            </a:r>
            <a:endParaRPr kumimoji="0" lang="en-US" noProof="1">
              <a:latin typeface="Arial" charset="0"/>
            </a:endParaRPr>
          </a:p>
        </p:txBody>
      </p:sp>
      <p:sp>
        <p:nvSpPr>
          <p:cNvPr id="25616" name="Text Box 16"/>
          <p:cNvSpPr txBox="1">
            <a:spLocks noChangeArrowheads="1"/>
          </p:cNvSpPr>
          <p:nvPr/>
        </p:nvSpPr>
        <p:spPr bwMode="auto">
          <a:xfrm>
            <a:off x="2924175" y="5000625"/>
            <a:ext cx="3276600" cy="369332"/>
          </a:xfrm>
          <a:prstGeom prst="rect">
            <a:avLst/>
          </a:prstGeom>
          <a:noFill/>
          <a:ln w="9525">
            <a:noFill/>
            <a:miter lim="800000"/>
            <a:headEnd/>
            <a:tailEnd/>
          </a:ln>
        </p:spPr>
        <p:txBody>
          <a:bodyPr>
            <a:spAutoFit/>
          </a:bodyPr>
          <a:lstStyle/>
          <a:p>
            <a:r>
              <a:rPr kumimoji="0" lang="en-US">
                <a:latin typeface="Arial" charset="0"/>
              </a:rPr>
              <a:t>(indicative:  </a:t>
            </a:r>
            <a:r>
              <a:rPr kumimoji="0" lang="en-US" u="sng">
                <a:latin typeface="Arial" charset="0"/>
              </a:rPr>
              <a:t>has perdido</a:t>
            </a:r>
            <a:r>
              <a:rPr kumimoji="0" lang="en-US">
                <a:latin typeface="Arial" charset="0"/>
              </a:rPr>
              <a:t>)</a:t>
            </a:r>
            <a:endParaRPr kumimoji="0" lang="en-US" noProof="1">
              <a:latin typeface="Arial" charset="0"/>
            </a:endParaRPr>
          </a:p>
        </p:txBody>
      </p:sp>
      <p:sp>
        <p:nvSpPr>
          <p:cNvPr id="25617" name="Text Box 17"/>
          <p:cNvSpPr txBox="1">
            <a:spLocks noChangeArrowheads="1"/>
          </p:cNvSpPr>
          <p:nvPr/>
        </p:nvSpPr>
        <p:spPr bwMode="auto">
          <a:xfrm>
            <a:off x="4576763" y="5951538"/>
            <a:ext cx="2438400" cy="369332"/>
          </a:xfrm>
          <a:prstGeom prst="rect">
            <a:avLst/>
          </a:prstGeom>
          <a:noFill/>
          <a:ln w="9525">
            <a:noFill/>
            <a:miter lim="800000"/>
            <a:headEnd/>
            <a:tailEnd/>
          </a:ln>
        </p:spPr>
        <p:txBody>
          <a:bodyPr>
            <a:spAutoFit/>
          </a:bodyPr>
          <a:lstStyle/>
          <a:p>
            <a:r>
              <a:rPr kumimoji="0" lang="en-US">
                <a:latin typeface="Arial" charset="0"/>
              </a:rPr>
              <a:t>(indicative:  </a:t>
            </a:r>
            <a:r>
              <a:rPr kumimoji="0" lang="en-US" u="sng">
                <a:latin typeface="Arial" charset="0"/>
              </a:rPr>
              <a:t>ayuda</a:t>
            </a:r>
            <a:r>
              <a:rPr kumimoji="0" lang="en-US">
                <a:latin typeface="Arial" charset="0"/>
              </a:rPr>
              <a:t>)</a:t>
            </a:r>
            <a:endParaRPr kumimoji="0" lang="en-US" noProof="1">
              <a:latin typeface="Arial" charset="0"/>
            </a:endParaRPr>
          </a:p>
        </p:txBody>
      </p:sp>
      <p:sp>
        <p:nvSpPr>
          <p:cNvPr id="33806" name="Text Box 19"/>
          <p:cNvSpPr txBox="1">
            <a:spLocks noChangeArrowheads="1"/>
          </p:cNvSpPr>
          <p:nvPr/>
        </p:nvSpPr>
        <p:spPr bwMode="auto">
          <a:xfrm>
            <a:off x="457200" y="228600"/>
            <a:ext cx="8153400" cy="646331"/>
          </a:xfrm>
          <a:prstGeom prst="rect">
            <a:avLst/>
          </a:prstGeom>
          <a:noFill/>
          <a:ln w="9525">
            <a:noFill/>
            <a:miter lim="800000"/>
            <a:headEnd/>
            <a:tailEnd/>
          </a:ln>
        </p:spPr>
        <p:txBody>
          <a:bodyPr>
            <a:spAutoFit/>
          </a:bodyPr>
          <a:lstStyle/>
          <a:p>
            <a:pPr algn="ctr">
              <a:spcBef>
                <a:spcPct val="0"/>
              </a:spcBef>
              <a:spcAft>
                <a:spcPct val="50000"/>
              </a:spcAft>
              <a:tabLst>
                <a:tab pos="461963" algn="l"/>
              </a:tabLst>
            </a:pPr>
            <a:r>
              <a:rPr kumimoji="0" lang="en-US" sz="3600"/>
              <a:t>The </a:t>
            </a:r>
            <a:r>
              <a:rPr kumimoji="0" lang="en-US" sz="3600" u="sng"/>
              <a:t>usage</a:t>
            </a:r>
            <a:r>
              <a:rPr kumimoji="0" lang="en-US" sz="3600"/>
              <a:t> of the subjunctive</a:t>
            </a:r>
            <a:endParaRPr kumimoji="0" lang="en-US" sz="3600" noProof="1"/>
          </a:p>
        </p:txBody>
      </p:sp>
      <p:sp>
        <p:nvSpPr>
          <p:cNvPr id="33807" name="Text Box 21"/>
          <p:cNvSpPr txBox="1">
            <a:spLocks noChangeArrowheads="1"/>
          </p:cNvSpPr>
          <p:nvPr/>
        </p:nvSpPr>
        <p:spPr bwMode="auto">
          <a:xfrm>
            <a:off x="646113" y="914400"/>
            <a:ext cx="8040687" cy="1650708"/>
          </a:xfrm>
          <a:prstGeom prst="rect">
            <a:avLst/>
          </a:prstGeom>
          <a:noFill/>
          <a:ln w="9525" algn="ctr">
            <a:noFill/>
            <a:miter lim="800000"/>
            <a:headEnd/>
            <a:tailEnd/>
          </a:ln>
        </p:spPr>
        <p:txBody>
          <a:bodyPr lIns="0" rIns="0">
            <a:spAutoFit/>
          </a:bodyPr>
          <a:lstStyle/>
          <a:p>
            <a:pPr marL="406400" indent="-406400">
              <a:lnSpc>
                <a:spcPct val="90000"/>
              </a:lnSpc>
            </a:pPr>
            <a:r>
              <a:rPr lang="en-US" sz="2800" b="1" dirty="0" smtClean="0"/>
              <a:t>Personal </a:t>
            </a:r>
            <a:r>
              <a:rPr lang="en-US" sz="2800" b="1" dirty="0"/>
              <a:t>bias or emotion</a:t>
            </a:r>
            <a:r>
              <a:rPr lang="en-US" sz="2800" dirty="0"/>
              <a:t>:  When the verb in the main clause expresses a feeling, emotion, or personal bias, the subjunctive is usually (but not always) used in the subordinate clause.</a:t>
            </a:r>
          </a:p>
        </p:txBody>
      </p:sp>
    </p:spTree>
    <p:extLst>
      <p:ext uri="{BB962C8B-B14F-4D97-AF65-F5344CB8AC3E}">
        <p14:creationId xmlns:p14="http://schemas.microsoft.com/office/powerpoint/2010/main" val="1239788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dissolve">
                                      <p:cBhvr>
                                        <p:cTn id="7" dur="300"/>
                                        <p:tgtEl>
                                          <p:spTgt spid="25604"/>
                                        </p:tgtEl>
                                      </p:cBhvr>
                                    </p:animEffect>
                                  </p:childTnLst>
                                </p:cTn>
                              </p:par>
                            </p:childTnLst>
                          </p:cTn>
                        </p:par>
                        <p:par>
                          <p:cTn id="8" fill="hold">
                            <p:stCondLst>
                              <p:cond delay="300"/>
                            </p:stCondLst>
                            <p:childTnLst>
                              <p:par>
                                <p:cTn id="9" presetID="9" presetClass="entr" presetSubtype="0" fill="hold" grpId="0" nodeType="afterEffect">
                                  <p:stCondLst>
                                    <p:cond delay="0"/>
                                  </p:stCondLst>
                                  <p:childTnLst>
                                    <p:set>
                                      <p:cBhvr>
                                        <p:cTn id="10" dur="1" fill="hold">
                                          <p:stCondLst>
                                            <p:cond delay="0"/>
                                          </p:stCondLst>
                                        </p:cTn>
                                        <p:tgtEl>
                                          <p:spTgt spid="25609"/>
                                        </p:tgtEl>
                                        <p:attrNameLst>
                                          <p:attrName>style.visibility</p:attrName>
                                        </p:attrNameLst>
                                      </p:cBhvr>
                                      <p:to>
                                        <p:strVal val="visible"/>
                                      </p:to>
                                    </p:set>
                                    <p:animEffect transition="in" filter="dissolve">
                                      <p:cBhvr>
                                        <p:cTn id="11" dur="300"/>
                                        <p:tgtEl>
                                          <p:spTgt spid="2560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5614"/>
                                        </p:tgtEl>
                                        <p:attrNameLst>
                                          <p:attrName>style.visibility</p:attrName>
                                        </p:attrNameLst>
                                      </p:cBhvr>
                                      <p:to>
                                        <p:strVal val="visible"/>
                                      </p:to>
                                    </p:set>
                                    <p:animEffect transition="in" filter="wipe(left)">
                                      <p:cBhvr>
                                        <p:cTn id="16" dur="500"/>
                                        <p:tgtEl>
                                          <p:spTgt spid="25614"/>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5605"/>
                                        </p:tgtEl>
                                        <p:attrNameLst>
                                          <p:attrName>style.visibility</p:attrName>
                                        </p:attrNameLst>
                                      </p:cBhvr>
                                      <p:to>
                                        <p:strVal val="visible"/>
                                      </p:to>
                                    </p:set>
                                    <p:animEffect transition="in" filter="dissolve">
                                      <p:cBhvr>
                                        <p:cTn id="21" dur="300"/>
                                        <p:tgtEl>
                                          <p:spTgt spid="25605"/>
                                        </p:tgtEl>
                                      </p:cBhvr>
                                    </p:animEffect>
                                  </p:childTnLst>
                                </p:cTn>
                              </p:par>
                            </p:childTnLst>
                          </p:cTn>
                        </p:par>
                        <p:par>
                          <p:cTn id="22" fill="hold">
                            <p:stCondLst>
                              <p:cond delay="300"/>
                            </p:stCondLst>
                            <p:childTnLst>
                              <p:par>
                                <p:cTn id="23" presetID="9" presetClass="entr" presetSubtype="0" fill="hold" grpId="0" nodeType="afterEffect">
                                  <p:stCondLst>
                                    <p:cond delay="0"/>
                                  </p:stCondLst>
                                  <p:childTnLst>
                                    <p:set>
                                      <p:cBhvr>
                                        <p:cTn id="24" dur="1" fill="hold">
                                          <p:stCondLst>
                                            <p:cond delay="0"/>
                                          </p:stCondLst>
                                        </p:cTn>
                                        <p:tgtEl>
                                          <p:spTgt spid="25610"/>
                                        </p:tgtEl>
                                        <p:attrNameLst>
                                          <p:attrName>style.visibility</p:attrName>
                                        </p:attrNameLst>
                                      </p:cBhvr>
                                      <p:to>
                                        <p:strVal val="visible"/>
                                      </p:to>
                                    </p:set>
                                    <p:animEffect transition="in" filter="dissolve">
                                      <p:cBhvr>
                                        <p:cTn id="25" dur="300"/>
                                        <p:tgtEl>
                                          <p:spTgt spid="2561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5615"/>
                                        </p:tgtEl>
                                        <p:attrNameLst>
                                          <p:attrName>style.visibility</p:attrName>
                                        </p:attrNameLst>
                                      </p:cBhvr>
                                      <p:to>
                                        <p:strVal val="visible"/>
                                      </p:to>
                                    </p:set>
                                    <p:animEffect transition="in" filter="wipe(left)">
                                      <p:cBhvr>
                                        <p:cTn id="30" dur="500"/>
                                        <p:tgtEl>
                                          <p:spTgt spid="25615"/>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25606"/>
                                        </p:tgtEl>
                                        <p:attrNameLst>
                                          <p:attrName>style.visibility</p:attrName>
                                        </p:attrNameLst>
                                      </p:cBhvr>
                                      <p:to>
                                        <p:strVal val="visible"/>
                                      </p:to>
                                    </p:set>
                                    <p:animEffect transition="in" filter="dissolve">
                                      <p:cBhvr>
                                        <p:cTn id="35" dur="300"/>
                                        <p:tgtEl>
                                          <p:spTgt spid="25606"/>
                                        </p:tgtEl>
                                      </p:cBhvr>
                                    </p:animEffect>
                                  </p:childTnLst>
                                </p:cTn>
                              </p:par>
                            </p:childTnLst>
                          </p:cTn>
                        </p:par>
                        <p:par>
                          <p:cTn id="36" fill="hold">
                            <p:stCondLst>
                              <p:cond delay="300"/>
                            </p:stCondLst>
                            <p:childTnLst>
                              <p:par>
                                <p:cTn id="37" presetID="9" presetClass="entr" presetSubtype="0" fill="hold" grpId="0" nodeType="afterEffect">
                                  <p:stCondLst>
                                    <p:cond delay="0"/>
                                  </p:stCondLst>
                                  <p:childTnLst>
                                    <p:set>
                                      <p:cBhvr>
                                        <p:cTn id="38" dur="1" fill="hold">
                                          <p:stCondLst>
                                            <p:cond delay="0"/>
                                          </p:stCondLst>
                                        </p:cTn>
                                        <p:tgtEl>
                                          <p:spTgt spid="25611"/>
                                        </p:tgtEl>
                                        <p:attrNameLst>
                                          <p:attrName>style.visibility</p:attrName>
                                        </p:attrNameLst>
                                      </p:cBhvr>
                                      <p:to>
                                        <p:strVal val="visible"/>
                                      </p:to>
                                    </p:set>
                                    <p:animEffect transition="in" filter="dissolve">
                                      <p:cBhvr>
                                        <p:cTn id="39" dur="300"/>
                                        <p:tgtEl>
                                          <p:spTgt spid="2561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5616"/>
                                        </p:tgtEl>
                                        <p:attrNameLst>
                                          <p:attrName>style.visibility</p:attrName>
                                        </p:attrNameLst>
                                      </p:cBhvr>
                                      <p:to>
                                        <p:strVal val="visible"/>
                                      </p:to>
                                    </p:set>
                                    <p:animEffect transition="in" filter="wipe(left)">
                                      <p:cBhvr>
                                        <p:cTn id="44" dur="500"/>
                                        <p:tgtEl>
                                          <p:spTgt spid="25616"/>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25612"/>
                                        </p:tgtEl>
                                        <p:attrNameLst>
                                          <p:attrName>style.visibility</p:attrName>
                                        </p:attrNameLst>
                                      </p:cBhvr>
                                      <p:to>
                                        <p:strVal val="visible"/>
                                      </p:to>
                                    </p:set>
                                    <p:animEffect transition="in" filter="dissolve">
                                      <p:cBhvr>
                                        <p:cTn id="49" dur="300"/>
                                        <p:tgtEl>
                                          <p:spTgt spid="25612"/>
                                        </p:tgtEl>
                                      </p:cBhvr>
                                    </p:animEffect>
                                  </p:childTnLst>
                                </p:cTn>
                              </p:par>
                            </p:childTnLst>
                          </p:cTn>
                        </p:par>
                        <p:par>
                          <p:cTn id="50" fill="hold">
                            <p:stCondLst>
                              <p:cond delay="300"/>
                            </p:stCondLst>
                            <p:childTnLst>
                              <p:par>
                                <p:cTn id="51" presetID="9" presetClass="entr" presetSubtype="0" fill="hold" grpId="0" nodeType="afterEffect">
                                  <p:stCondLst>
                                    <p:cond delay="0"/>
                                  </p:stCondLst>
                                  <p:childTnLst>
                                    <p:set>
                                      <p:cBhvr>
                                        <p:cTn id="52" dur="1" fill="hold">
                                          <p:stCondLst>
                                            <p:cond delay="0"/>
                                          </p:stCondLst>
                                        </p:cTn>
                                        <p:tgtEl>
                                          <p:spTgt spid="25613"/>
                                        </p:tgtEl>
                                        <p:attrNameLst>
                                          <p:attrName>style.visibility</p:attrName>
                                        </p:attrNameLst>
                                      </p:cBhvr>
                                      <p:to>
                                        <p:strVal val="visible"/>
                                      </p:to>
                                    </p:set>
                                    <p:animEffect transition="in" filter="dissolve">
                                      <p:cBhvr>
                                        <p:cTn id="53" dur="300"/>
                                        <p:tgtEl>
                                          <p:spTgt spid="2561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25617"/>
                                        </p:tgtEl>
                                        <p:attrNameLst>
                                          <p:attrName>style.visibility</p:attrName>
                                        </p:attrNameLst>
                                      </p:cBhvr>
                                      <p:to>
                                        <p:strVal val="visible"/>
                                      </p:to>
                                    </p:set>
                                    <p:animEffect transition="in" filter="wipe(left)">
                                      <p:cBhvr>
                                        <p:cTn id="58" dur="500"/>
                                        <p:tgtEl>
                                          <p:spTgt spid="256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utoUpdateAnimBg="0"/>
      <p:bldP spid="25605" grpId="0" autoUpdateAnimBg="0"/>
      <p:bldP spid="25606" grpId="0" autoUpdateAnimBg="0"/>
      <p:bldP spid="25609" grpId="0" animBg="1"/>
      <p:bldP spid="25610" grpId="0" animBg="1"/>
      <p:bldP spid="25611" grpId="0" animBg="1"/>
      <p:bldP spid="25612" grpId="0" autoUpdateAnimBg="0"/>
      <p:bldP spid="25613" grpId="0" animBg="1"/>
      <p:bldP spid="25614" grpId="0" autoUpdateAnimBg="0"/>
      <p:bldP spid="25615" grpId="0" autoUpdateAnimBg="0"/>
      <p:bldP spid="25616" grpId="0" autoUpdateAnimBg="0"/>
      <p:bldP spid="2561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37" name="Text Box 25"/>
          <p:cNvSpPr txBox="1">
            <a:spLocks noChangeArrowheads="1"/>
          </p:cNvSpPr>
          <p:nvPr/>
        </p:nvSpPr>
        <p:spPr bwMode="auto">
          <a:xfrm>
            <a:off x="1524000" y="2832100"/>
            <a:ext cx="6324600" cy="488950"/>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600" b="1" i="1" noProof="1">
                <a:latin typeface="Comic Sans MS" pitchFamily="66" charset="0"/>
              </a:rPr>
              <a:t>Me alegro</a:t>
            </a:r>
            <a:r>
              <a:rPr kumimoji="0" lang="en-US" sz="2600" b="1" noProof="1">
                <a:latin typeface="Comic Sans MS" pitchFamily="66" charset="0"/>
              </a:rPr>
              <a:t> de </a:t>
            </a:r>
            <a:r>
              <a:rPr kumimoji="0" lang="en-US" sz="2600" b="1" u="sng" noProof="1">
                <a:latin typeface="Comic Sans MS" pitchFamily="66" charset="0"/>
              </a:rPr>
              <a:t>sa</a:t>
            </a:r>
            <a:r>
              <a:rPr kumimoji="0" lang="en-US" sz="2600" b="1" u="sng">
                <a:latin typeface="Comic Sans MS" pitchFamily="66" charset="0"/>
              </a:rPr>
              <a:t>car</a:t>
            </a:r>
            <a:r>
              <a:rPr kumimoji="0" lang="en-US" sz="2600" b="1" noProof="1">
                <a:latin typeface="Comic Sans MS" pitchFamily="66" charset="0"/>
              </a:rPr>
              <a:t> buenas notas.</a:t>
            </a:r>
          </a:p>
        </p:txBody>
      </p:sp>
      <p:sp>
        <p:nvSpPr>
          <p:cNvPr id="90139" name="Text Box 27"/>
          <p:cNvSpPr txBox="1">
            <a:spLocks noChangeArrowheads="1"/>
          </p:cNvSpPr>
          <p:nvPr/>
        </p:nvSpPr>
        <p:spPr bwMode="auto">
          <a:xfrm>
            <a:off x="1524000" y="3608388"/>
            <a:ext cx="6248400" cy="488950"/>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600" b="1" i="1" noProof="1">
                <a:latin typeface="Comic Sans MS" pitchFamily="66" charset="0"/>
              </a:rPr>
              <a:t>Lamento</a:t>
            </a:r>
            <a:r>
              <a:rPr kumimoji="0" lang="en-US" sz="2600" b="1" noProof="1">
                <a:latin typeface="Comic Sans MS" pitchFamily="66" charset="0"/>
              </a:rPr>
              <a:t> </a:t>
            </a:r>
            <a:r>
              <a:rPr kumimoji="0" lang="en-US" sz="2600" b="1" u="sng" noProof="1">
                <a:latin typeface="Comic Sans MS" pitchFamily="66" charset="0"/>
              </a:rPr>
              <a:t>ha</a:t>
            </a:r>
            <a:r>
              <a:rPr kumimoji="0" lang="en-US" sz="2600" b="1" u="sng">
                <a:latin typeface="Comic Sans MS" pitchFamily="66" charset="0"/>
              </a:rPr>
              <a:t>ber</a:t>
            </a:r>
            <a:r>
              <a:rPr kumimoji="0" lang="en-US" sz="2600" b="1" noProof="1">
                <a:latin typeface="Comic Sans MS" pitchFamily="66" charset="0"/>
              </a:rPr>
              <a:t> perdido </a:t>
            </a:r>
            <a:r>
              <a:rPr kumimoji="0" lang="en-US" sz="2600" b="1">
                <a:latin typeface="Comic Sans MS" pitchFamily="66" charset="0"/>
              </a:rPr>
              <a:t>mi</a:t>
            </a:r>
            <a:r>
              <a:rPr kumimoji="0" lang="en-US" sz="2600" b="1" noProof="1">
                <a:latin typeface="Comic Sans MS" pitchFamily="66" charset="0"/>
              </a:rPr>
              <a:t> dinero.</a:t>
            </a:r>
          </a:p>
        </p:txBody>
      </p:sp>
      <p:sp>
        <p:nvSpPr>
          <p:cNvPr id="90143" name="Text Box 31"/>
          <p:cNvSpPr txBox="1">
            <a:spLocks noChangeArrowheads="1"/>
          </p:cNvSpPr>
          <p:nvPr/>
        </p:nvSpPr>
        <p:spPr bwMode="auto">
          <a:xfrm>
            <a:off x="1524000" y="4464050"/>
            <a:ext cx="3962400" cy="488950"/>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600" b="1" i="1" noProof="1">
                <a:latin typeface="Comic Sans MS" pitchFamily="66" charset="0"/>
              </a:rPr>
              <a:t>Me gusta</a:t>
            </a:r>
            <a:r>
              <a:rPr kumimoji="0" lang="en-US" sz="2600" b="1" noProof="1">
                <a:latin typeface="Comic Sans MS" pitchFamily="66" charset="0"/>
              </a:rPr>
              <a:t> </a:t>
            </a:r>
            <a:r>
              <a:rPr kumimoji="0" lang="en-US" sz="2600" b="1" u="sng" noProof="1">
                <a:latin typeface="Comic Sans MS" pitchFamily="66" charset="0"/>
              </a:rPr>
              <a:t>ayud</a:t>
            </a:r>
            <a:r>
              <a:rPr kumimoji="0" lang="en-US" sz="2600" b="1" u="sng">
                <a:latin typeface="Comic Sans MS" pitchFamily="66" charset="0"/>
              </a:rPr>
              <a:t>ar</a:t>
            </a:r>
            <a:r>
              <a:rPr kumimoji="0" lang="en-US" sz="2600" b="1">
                <a:latin typeface="Comic Sans MS" pitchFamily="66" charset="0"/>
              </a:rPr>
              <a:t>te</a:t>
            </a:r>
            <a:r>
              <a:rPr kumimoji="0" lang="en-US" sz="2600" b="1" noProof="1">
                <a:latin typeface="Comic Sans MS" pitchFamily="66" charset="0"/>
              </a:rPr>
              <a:t>.</a:t>
            </a:r>
          </a:p>
        </p:txBody>
      </p:sp>
      <p:sp>
        <p:nvSpPr>
          <p:cNvPr id="34821" name="Text Box 41"/>
          <p:cNvSpPr txBox="1">
            <a:spLocks noChangeArrowheads="1"/>
          </p:cNvSpPr>
          <p:nvPr/>
        </p:nvSpPr>
        <p:spPr bwMode="auto">
          <a:xfrm>
            <a:off x="457200" y="228600"/>
            <a:ext cx="8153400" cy="701675"/>
          </a:xfrm>
          <a:prstGeom prst="rect">
            <a:avLst/>
          </a:prstGeom>
          <a:noFill/>
          <a:ln w="9525">
            <a:noFill/>
            <a:miter lim="800000"/>
            <a:headEnd/>
            <a:tailEnd/>
          </a:ln>
        </p:spPr>
        <p:txBody>
          <a:bodyPr>
            <a:spAutoFit/>
          </a:bodyPr>
          <a:lstStyle/>
          <a:p>
            <a:pPr algn="ctr">
              <a:spcBef>
                <a:spcPct val="0"/>
              </a:spcBef>
              <a:spcAft>
                <a:spcPct val="50000"/>
              </a:spcAft>
              <a:tabLst>
                <a:tab pos="461963" algn="l"/>
              </a:tabLst>
            </a:pPr>
            <a:r>
              <a:rPr kumimoji="0" lang="en-US" sz="4000"/>
              <a:t>The </a:t>
            </a:r>
            <a:r>
              <a:rPr kumimoji="0" lang="en-US" sz="4000" u="sng"/>
              <a:t>usage</a:t>
            </a:r>
            <a:r>
              <a:rPr kumimoji="0" lang="en-US" sz="4000"/>
              <a:t> of the subjunctive</a:t>
            </a:r>
            <a:endParaRPr kumimoji="0" lang="en-US" sz="4000" noProof="1"/>
          </a:p>
        </p:txBody>
      </p:sp>
      <p:sp>
        <p:nvSpPr>
          <p:cNvPr id="90154" name="Text Box 42"/>
          <p:cNvSpPr txBox="1">
            <a:spLocks noChangeArrowheads="1"/>
          </p:cNvSpPr>
          <p:nvPr/>
        </p:nvSpPr>
        <p:spPr bwMode="auto">
          <a:xfrm>
            <a:off x="685800" y="1041400"/>
            <a:ext cx="8229600" cy="1262910"/>
          </a:xfrm>
          <a:prstGeom prst="rect">
            <a:avLst/>
          </a:prstGeom>
          <a:noFill/>
          <a:ln w="9525" algn="ctr">
            <a:noFill/>
            <a:miter lim="800000"/>
            <a:headEnd/>
            <a:tailEnd/>
          </a:ln>
        </p:spPr>
        <p:txBody>
          <a:bodyPr lIns="0" rIns="0">
            <a:spAutoFit/>
          </a:bodyPr>
          <a:lstStyle/>
          <a:p>
            <a:pPr>
              <a:lnSpc>
                <a:spcPct val="90000"/>
              </a:lnSpc>
            </a:pPr>
            <a:r>
              <a:rPr lang="en-US" sz="2800" dirty="0"/>
              <a:t>But, again, just as with verbs of volition, if there is no change of subject, a single clause with infinitive is used rather than the subjunctive.</a:t>
            </a:r>
          </a:p>
        </p:txBody>
      </p:sp>
    </p:spTree>
    <p:extLst>
      <p:ext uri="{BB962C8B-B14F-4D97-AF65-F5344CB8AC3E}">
        <p14:creationId xmlns:p14="http://schemas.microsoft.com/office/powerpoint/2010/main" val="426957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0154"/>
                                        </p:tgtEl>
                                        <p:attrNameLst>
                                          <p:attrName>style.visibility</p:attrName>
                                        </p:attrNameLst>
                                      </p:cBhvr>
                                      <p:to>
                                        <p:strVal val="visible"/>
                                      </p:to>
                                    </p:set>
                                    <p:animEffect transition="in" filter="dissolve">
                                      <p:cBhvr>
                                        <p:cTn id="7" dur="300"/>
                                        <p:tgtEl>
                                          <p:spTgt spid="9015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0137"/>
                                        </p:tgtEl>
                                        <p:attrNameLst>
                                          <p:attrName>style.visibility</p:attrName>
                                        </p:attrNameLst>
                                      </p:cBhvr>
                                      <p:to>
                                        <p:strVal val="visible"/>
                                      </p:to>
                                    </p:set>
                                    <p:animEffect transition="in" filter="dissolve">
                                      <p:cBhvr>
                                        <p:cTn id="12" dur="300"/>
                                        <p:tgtEl>
                                          <p:spTgt spid="9013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0139"/>
                                        </p:tgtEl>
                                        <p:attrNameLst>
                                          <p:attrName>style.visibility</p:attrName>
                                        </p:attrNameLst>
                                      </p:cBhvr>
                                      <p:to>
                                        <p:strVal val="visible"/>
                                      </p:to>
                                    </p:set>
                                    <p:animEffect transition="in" filter="dissolve">
                                      <p:cBhvr>
                                        <p:cTn id="17" dur="300"/>
                                        <p:tgtEl>
                                          <p:spTgt spid="9013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0143"/>
                                        </p:tgtEl>
                                        <p:attrNameLst>
                                          <p:attrName>style.visibility</p:attrName>
                                        </p:attrNameLst>
                                      </p:cBhvr>
                                      <p:to>
                                        <p:strVal val="visible"/>
                                      </p:to>
                                    </p:set>
                                    <p:animEffect transition="in" filter="dissolve">
                                      <p:cBhvr>
                                        <p:cTn id="22" dur="300"/>
                                        <p:tgtEl>
                                          <p:spTgt spid="90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37" grpId="0" autoUpdateAnimBg="0"/>
      <p:bldP spid="90139" grpId="0" autoUpdateAnimBg="0"/>
      <p:bldP spid="90143" grpId="0" autoUpdateAnimBg="0"/>
      <p:bldP spid="9015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609600" y="2133600"/>
            <a:ext cx="8018463" cy="488950"/>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600" b="1" i="1" noProof="1">
                <a:latin typeface="Comic Sans MS" pitchFamily="66" charset="0"/>
              </a:rPr>
              <a:t>Es verdad</a:t>
            </a:r>
            <a:r>
              <a:rPr kumimoji="0" lang="en-US" sz="2600" b="1" noProof="1">
                <a:latin typeface="Comic Sans MS" pitchFamily="66" charset="0"/>
              </a:rPr>
              <a:t> que los niños </a:t>
            </a:r>
            <a:r>
              <a:rPr kumimoji="0" lang="en-US" sz="2600" b="1" u="sng" noProof="1">
                <a:latin typeface="Comic Sans MS" pitchFamily="66" charset="0"/>
              </a:rPr>
              <a:t>comen</a:t>
            </a:r>
            <a:r>
              <a:rPr kumimoji="0" lang="en-US" sz="2600" b="1" noProof="1">
                <a:latin typeface="Comic Sans MS" pitchFamily="66" charset="0"/>
              </a:rPr>
              <a:t> demasiado.</a:t>
            </a:r>
          </a:p>
        </p:txBody>
      </p:sp>
      <p:sp>
        <p:nvSpPr>
          <p:cNvPr id="17413" name="Text Box 5"/>
          <p:cNvSpPr txBox="1">
            <a:spLocks noChangeArrowheads="1"/>
          </p:cNvSpPr>
          <p:nvPr/>
        </p:nvSpPr>
        <p:spPr bwMode="auto">
          <a:xfrm>
            <a:off x="609600" y="2711450"/>
            <a:ext cx="7772400" cy="461665"/>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400" b="1" i="1" noProof="1">
                <a:latin typeface="Comic Sans MS" pitchFamily="66" charset="0"/>
              </a:rPr>
              <a:t>Estoy seguro</a:t>
            </a:r>
            <a:r>
              <a:rPr kumimoji="0" lang="en-US" sz="2400" b="1" noProof="1">
                <a:latin typeface="Comic Sans MS" pitchFamily="66" charset="0"/>
              </a:rPr>
              <a:t> que Alonzo </a:t>
            </a:r>
            <a:r>
              <a:rPr kumimoji="0" lang="en-US" sz="2400" b="1" u="sng" dirty="0" err="1">
                <a:latin typeface="Comic Sans MS" pitchFamily="66" charset="0"/>
              </a:rPr>
              <a:t>tiene</a:t>
            </a:r>
            <a:r>
              <a:rPr kumimoji="0" lang="en-US" sz="2400" b="1" dirty="0">
                <a:latin typeface="Comic Sans MS" pitchFamily="66" charset="0"/>
              </a:rPr>
              <a:t> </a:t>
            </a:r>
            <a:r>
              <a:rPr kumimoji="0" lang="en-US" sz="2400" b="1" dirty="0" err="1">
                <a:latin typeface="Comic Sans MS" pitchFamily="66" charset="0"/>
              </a:rPr>
              <a:t>su</a:t>
            </a:r>
            <a:r>
              <a:rPr kumimoji="0" lang="en-US" sz="2400" b="1" dirty="0">
                <a:latin typeface="Comic Sans MS" pitchFamily="66" charset="0"/>
              </a:rPr>
              <a:t> </a:t>
            </a:r>
            <a:r>
              <a:rPr kumimoji="0" lang="en-US" sz="2400" b="1" dirty="0" err="1">
                <a:latin typeface="Comic Sans MS" pitchFamily="66" charset="0"/>
              </a:rPr>
              <a:t>pasaporte</a:t>
            </a:r>
            <a:r>
              <a:rPr kumimoji="0" lang="en-US" sz="2400" b="1" noProof="1">
                <a:latin typeface="Comic Sans MS" pitchFamily="66" charset="0"/>
              </a:rPr>
              <a:t>.</a:t>
            </a:r>
          </a:p>
        </p:txBody>
      </p:sp>
      <p:sp>
        <p:nvSpPr>
          <p:cNvPr id="17414" name="Text Box 6"/>
          <p:cNvSpPr txBox="1">
            <a:spLocks noChangeArrowheads="1"/>
          </p:cNvSpPr>
          <p:nvPr/>
        </p:nvSpPr>
        <p:spPr bwMode="auto">
          <a:xfrm>
            <a:off x="444500" y="4295775"/>
            <a:ext cx="6946900" cy="461665"/>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400" b="1" i="1" noProof="1">
                <a:latin typeface="Comic Sans MS" pitchFamily="66" charset="0"/>
              </a:rPr>
              <a:t>No creemos</a:t>
            </a:r>
            <a:r>
              <a:rPr kumimoji="0" lang="en-US" sz="2400" b="1" noProof="1">
                <a:latin typeface="Comic Sans MS" pitchFamily="66" charset="0"/>
              </a:rPr>
              <a:t> que </a:t>
            </a:r>
            <a:r>
              <a:rPr kumimoji="0" lang="en-US" sz="2400" b="1" u="sng" noProof="1">
                <a:latin typeface="Comic Sans MS" pitchFamily="66" charset="0"/>
              </a:rPr>
              <a:t>vaya</a:t>
            </a:r>
            <a:r>
              <a:rPr kumimoji="0" lang="en-US" sz="2400" b="1" noProof="1">
                <a:latin typeface="Comic Sans MS" pitchFamily="66" charset="0"/>
              </a:rPr>
              <a:t> a nevar mañana.</a:t>
            </a:r>
          </a:p>
        </p:txBody>
      </p:sp>
      <p:sp>
        <p:nvSpPr>
          <p:cNvPr id="17415" name="Text Box 7"/>
          <p:cNvSpPr txBox="1">
            <a:spLocks noChangeArrowheads="1"/>
          </p:cNvSpPr>
          <p:nvPr/>
        </p:nvSpPr>
        <p:spPr bwMode="auto">
          <a:xfrm>
            <a:off x="444500" y="4962525"/>
            <a:ext cx="8507413" cy="461665"/>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400" b="1" noProof="1">
                <a:latin typeface="Comic Sans MS" pitchFamily="66" charset="0"/>
              </a:rPr>
              <a:t>Mis amigos </a:t>
            </a:r>
            <a:r>
              <a:rPr kumimoji="0" lang="en-US" sz="2400" b="1" i="1" noProof="1">
                <a:latin typeface="Comic Sans MS" pitchFamily="66" charset="0"/>
              </a:rPr>
              <a:t>dudan</a:t>
            </a:r>
            <a:r>
              <a:rPr kumimoji="0" lang="en-US" sz="2400" b="1" noProof="1">
                <a:latin typeface="Comic Sans MS" pitchFamily="66" charset="0"/>
              </a:rPr>
              <a:t> que yo </a:t>
            </a:r>
            <a:r>
              <a:rPr kumimoji="0" lang="en-US" sz="2400" b="1" u="sng" noProof="1">
                <a:latin typeface="Comic Sans MS" pitchFamily="66" charset="0"/>
              </a:rPr>
              <a:t>pueda</a:t>
            </a:r>
            <a:r>
              <a:rPr kumimoji="0" lang="en-US" sz="2400" b="1" noProof="1">
                <a:latin typeface="Comic Sans MS" pitchFamily="66" charset="0"/>
              </a:rPr>
              <a:t> pilotear el avión.</a:t>
            </a:r>
          </a:p>
        </p:txBody>
      </p:sp>
      <p:sp>
        <p:nvSpPr>
          <p:cNvPr id="17418" name="Rectangle 10"/>
          <p:cNvSpPr>
            <a:spLocks noChangeArrowheads="1"/>
          </p:cNvSpPr>
          <p:nvPr/>
        </p:nvSpPr>
        <p:spPr bwMode="auto">
          <a:xfrm>
            <a:off x="2867025" y="2233613"/>
            <a:ext cx="609600" cy="400050"/>
          </a:xfrm>
          <a:prstGeom prst="rect">
            <a:avLst/>
          </a:prstGeom>
          <a:noFill/>
          <a:ln w="15875">
            <a:solidFill>
              <a:srgbClr val="FF0000"/>
            </a:solidFill>
            <a:miter lim="800000"/>
            <a:headEnd/>
            <a:tailEnd/>
          </a:ln>
        </p:spPr>
        <p:txBody>
          <a:bodyPr wrap="none" anchor="ctr"/>
          <a:lstStyle/>
          <a:p>
            <a:endParaRPr lang="en-US"/>
          </a:p>
        </p:txBody>
      </p:sp>
      <p:sp>
        <p:nvSpPr>
          <p:cNvPr id="17419" name="Rectangle 11"/>
          <p:cNvSpPr>
            <a:spLocks noChangeArrowheads="1"/>
          </p:cNvSpPr>
          <p:nvPr/>
        </p:nvSpPr>
        <p:spPr bwMode="auto">
          <a:xfrm>
            <a:off x="3124200" y="2819400"/>
            <a:ext cx="609600" cy="400050"/>
          </a:xfrm>
          <a:prstGeom prst="rect">
            <a:avLst/>
          </a:prstGeom>
          <a:noFill/>
          <a:ln w="15875">
            <a:solidFill>
              <a:srgbClr val="FF0000"/>
            </a:solidFill>
            <a:miter lim="800000"/>
            <a:headEnd/>
            <a:tailEnd/>
          </a:ln>
        </p:spPr>
        <p:txBody>
          <a:bodyPr wrap="none" anchor="ctr"/>
          <a:lstStyle/>
          <a:p>
            <a:endParaRPr lang="en-US"/>
          </a:p>
        </p:txBody>
      </p:sp>
      <p:sp>
        <p:nvSpPr>
          <p:cNvPr id="17420" name="Rectangle 12"/>
          <p:cNvSpPr>
            <a:spLocks noChangeArrowheads="1"/>
          </p:cNvSpPr>
          <p:nvPr/>
        </p:nvSpPr>
        <p:spPr bwMode="auto">
          <a:xfrm>
            <a:off x="2743200" y="4419600"/>
            <a:ext cx="628650" cy="400050"/>
          </a:xfrm>
          <a:prstGeom prst="rect">
            <a:avLst/>
          </a:prstGeom>
          <a:noFill/>
          <a:ln w="15875">
            <a:solidFill>
              <a:srgbClr val="FF0000"/>
            </a:solidFill>
            <a:miter lim="800000"/>
            <a:headEnd/>
            <a:tailEnd/>
          </a:ln>
        </p:spPr>
        <p:txBody>
          <a:bodyPr wrap="none" anchor="ctr"/>
          <a:lstStyle/>
          <a:p>
            <a:endParaRPr lang="en-US"/>
          </a:p>
        </p:txBody>
      </p:sp>
      <p:sp>
        <p:nvSpPr>
          <p:cNvPr id="17421" name="Rectangle 13"/>
          <p:cNvSpPr>
            <a:spLocks noChangeArrowheads="1"/>
          </p:cNvSpPr>
          <p:nvPr/>
        </p:nvSpPr>
        <p:spPr bwMode="auto">
          <a:xfrm>
            <a:off x="3657600" y="5029200"/>
            <a:ext cx="609600" cy="400050"/>
          </a:xfrm>
          <a:prstGeom prst="rect">
            <a:avLst/>
          </a:prstGeom>
          <a:noFill/>
          <a:ln w="15875">
            <a:solidFill>
              <a:srgbClr val="FF0000"/>
            </a:solidFill>
            <a:miter lim="800000"/>
            <a:headEnd/>
            <a:tailEnd/>
          </a:ln>
        </p:spPr>
        <p:txBody>
          <a:bodyPr wrap="none" anchor="ctr"/>
          <a:lstStyle/>
          <a:p>
            <a:endParaRPr lang="en-US"/>
          </a:p>
        </p:txBody>
      </p:sp>
      <p:sp>
        <p:nvSpPr>
          <p:cNvPr id="17424" name="Text Box 16"/>
          <p:cNvSpPr txBox="1">
            <a:spLocks noChangeArrowheads="1"/>
          </p:cNvSpPr>
          <p:nvPr/>
        </p:nvSpPr>
        <p:spPr bwMode="auto">
          <a:xfrm>
            <a:off x="444500" y="5607050"/>
            <a:ext cx="6337300" cy="488950"/>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600" b="1" i="1" noProof="1">
                <a:latin typeface="Comic Sans MS" pitchFamily="66" charset="0"/>
              </a:rPr>
              <a:t>No hay nadie</a:t>
            </a:r>
            <a:r>
              <a:rPr kumimoji="0" lang="en-US" sz="2600" b="1" noProof="1">
                <a:latin typeface="Comic Sans MS" pitchFamily="66" charset="0"/>
              </a:rPr>
              <a:t> que </a:t>
            </a:r>
            <a:r>
              <a:rPr kumimoji="0" lang="en-US" sz="2600" b="1" u="sng" noProof="1">
                <a:latin typeface="Comic Sans MS" pitchFamily="66" charset="0"/>
              </a:rPr>
              <a:t>sepa</a:t>
            </a:r>
            <a:r>
              <a:rPr kumimoji="0" lang="en-US" sz="2600" b="1" noProof="1">
                <a:latin typeface="Comic Sans MS" pitchFamily="66" charset="0"/>
              </a:rPr>
              <a:t> la verdad.</a:t>
            </a:r>
          </a:p>
        </p:txBody>
      </p:sp>
      <p:sp>
        <p:nvSpPr>
          <p:cNvPr id="17425" name="Rectangle 17"/>
          <p:cNvSpPr>
            <a:spLocks noChangeArrowheads="1"/>
          </p:cNvSpPr>
          <p:nvPr/>
        </p:nvSpPr>
        <p:spPr bwMode="auto">
          <a:xfrm>
            <a:off x="3209925" y="5695950"/>
            <a:ext cx="628650" cy="400050"/>
          </a:xfrm>
          <a:prstGeom prst="rect">
            <a:avLst/>
          </a:prstGeom>
          <a:noFill/>
          <a:ln w="15875">
            <a:solidFill>
              <a:srgbClr val="FF0000"/>
            </a:solidFill>
            <a:miter lim="800000"/>
            <a:headEnd/>
            <a:tailEnd/>
          </a:ln>
        </p:spPr>
        <p:txBody>
          <a:bodyPr wrap="none" anchor="ctr"/>
          <a:lstStyle/>
          <a:p>
            <a:endParaRPr lang="en-US"/>
          </a:p>
        </p:txBody>
      </p:sp>
      <p:sp>
        <p:nvSpPr>
          <p:cNvPr id="36876" name="Text Box 22"/>
          <p:cNvSpPr txBox="1">
            <a:spLocks noChangeArrowheads="1"/>
          </p:cNvSpPr>
          <p:nvPr/>
        </p:nvSpPr>
        <p:spPr bwMode="auto">
          <a:xfrm>
            <a:off x="457200" y="228600"/>
            <a:ext cx="8153400" cy="646331"/>
          </a:xfrm>
          <a:prstGeom prst="rect">
            <a:avLst/>
          </a:prstGeom>
          <a:noFill/>
          <a:ln w="9525">
            <a:noFill/>
            <a:miter lim="800000"/>
            <a:headEnd/>
            <a:tailEnd/>
          </a:ln>
        </p:spPr>
        <p:txBody>
          <a:bodyPr>
            <a:spAutoFit/>
          </a:bodyPr>
          <a:lstStyle/>
          <a:p>
            <a:pPr algn="ctr">
              <a:spcBef>
                <a:spcPct val="0"/>
              </a:spcBef>
              <a:spcAft>
                <a:spcPct val="50000"/>
              </a:spcAft>
              <a:tabLst>
                <a:tab pos="461963" algn="l"/>
              </a:tabLst>
            </a:pPr>
            <a:r>
              <a:rPr kumimoji="0" lang="en-US" sz="3600" dirty="0"/>
              <a:t>The </a:t>
            </a:r>
            <a:r>
              <a:rPr kumimoji="0" lang="en-US" sz="3600" u="sng" dirty="0"/>
              <a:t>usage</a:t>
            </a:r>
            <a:r>
              <a:rPr kumimoji="0" lang="en-US" sz="3600" dirty="0"/>
              <a:t> of the subjunctive</a:t>
            </a:r>
            <a:endParaRPr kumimoji="0" lang="en-US" sz="3600" noProof="1"/>
          </a:p>
        </p:txBody>
      </p:sp>
      <p:sp>
        <p:nvSpPr>
          <p:cNvPr id="17431" name="Text Box 23"/>
          <p:cNvSpPr txBox="1">
            <a:spLocks noChangeArrowheads="1"/>
          </p:cNvSpPr>
          <p:nvPr/>
        </p:nvSpPr>
        <p:spPr bwMode="auto">
          <a:xfrm>
            <a:off x="646113" y="838200"/>
            <a:ext cx="8040687" cy="1262910"/>
          </a:xfrm>
          <a:prstGeom prst="rect">
            <a:avLst/>
          </a:prstGeom>
          <a:noFill/>
          <a:ln w="9525" algn="ctr">
            <a:noFill/>
            <a:miter lim="800000"/>
            <a:headEnd/>
            <a:tailEnd/>
          </a:ln>
        </p:spPr>
        <p:txBody>
          <a:bodyPr lIns="0" rIns="0">
            <a:spAutoFit/>
          </a:bodyPr>
          <a:lstStyle/>
          <a:p>
            <a:pPr marL="406400" indent="-406400">
              <a:lnSpc>
                <a:spcPct val="90000"/>
              </a:lnSpc>
            </a:pPr>
            <a:r>
              <a:rPr lang="en-US" sz="2800" b="1" dirty="0" smtClean="0"/>
              <a:t>Falseness </a:t>
            </a:r>
            <a:r>
              <a:rPr lang="en-US" sz="2800" b="1" dirty="0"/>
              <a:t>or unreality</a:t>
            </a:r>
            <a:r>
              <a:rPr lang="en-US" sz="2800" dirty="0"/>
              <a:t>:  If the main clause indicates that something is true or indeed exists, the indicative is used in the subordinate clause.</a:t>
            </a:r>
          </a:p>
        </p:txBody>
      </p:sp>
      <p:sp>
        <p:nvSpPr>
          <p:cNvPr id="17433" name="Text Box 25"/>
          <p:cNvSpPr txBox="1">
            <a:spLocks noChangeArrowheads="1"/>
          </p:cNvSpPr>
          <p:nvPr/>
        </p:nvSpPr>
        <p:spPr bwMode="auto">
          <a:xfrm>
            <a:off x="762000" y="3308350"/>
            <a:ext cx="7848600" cy="1095685"/>
          </a:xfrm>
          <a:prstGeom prst="rect">
            <a:avLst/>
          </a:prstGeom>
          <a:noFill/>
          <a:ln w="9525" algn="ctr">
            <a:noFill/>
            <a:miter lim="800000"/>
            <a:headEnd/>
            <a:tailEnd/>
          </a:ln>
        </p:spPr>
        <p:txBody>
          <a:bodyPr lIns="0" rIns="0">
            <a:spAutoFit/>
          </a:bodyPr>
          <a:lstStyle/>
          <a:p>
            <a:pPr>
              <a:lnSpc>
                <a:spcPct val="90000"/>
              </a:lnSpc>
            </a:pPr>
            <a:r>
              <a:rPr lang="en-US" sz="2400"/>
              <a:t>By contrast, if the main clause indicates doubt, falseness or unreality, the subjunctive is used in the subordinate clause.</a:t>
            </a:r>
          </a:p>
        </p:txBody>
      </p:sp>
    </p:spTree>
    <p:extLst>
      <p:ext uri="{BB962C8B-B14F-4D97-AF65-F5344CB8AC3E}">
        <p14:creationId xmlns:p14="http://schemas.microsoft.com/office/powerpoint/2010/main" val="1296639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7431"/>
                                        </p:tgtEl>
                                        <p:attrNameLst>
                                          <p:attrName>style.visibility</p:attrName>
                                        </p:attrNameLst>
                                      </p:cBhvr>
                                      <p:to>
                                        <p:strVal val="visible"/>
                                      </p:to>
                                    </p:set>
                                    <p:animEffect transition="in" filter="dissolve">
                                      <p:cBhvr>
                                        <p:cTn id="7" dur="300"/>
                                        <p:tgtEl>
                                          <p:spTgt spid="174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2"/>
                                        </p:tgtEl>
                                        <p:attrNameLst>
                                          <p:attrName>style.visibility</p:attrName>
                                        </p:attrNameLst>
                                      </p:cBhvr>
                                      <p:to>
                                        <p:strVal val="visible"/>
                                      </p:to>
                                    </p:set>
                                    <p:animEffect transition="in" filter="fade">
                                      <p:cBhvr>
                                        <p:cTn id="12" dur="300"/>
                                        <p:tgtEl>
                                          <p:spTgt spid="17412"/>
                                        </p:tgtEl>
                                      </p:cBhvr>
                                    </p:animEffect>
                                  </p:childTnLst>
                                </p:cTn>
                              </p:par>
                            </p:childTnLst>
                          </p:cTn>
                        </p:par>
                        <p:par>
                          <p:cTn id="13" fill="hold">
                            <p:stCondLst>
                              <p:cond delay="300"/>
                            </p:stCondLst>
                            <p:childTnLst>
                              <p:par>
                                <p:cTn id="14" presetID="9" presetClass="entr" presetSubtype="0" fill="hold" grpId="0" nodeType="afterEffect">
                                  <p:stCondLst>
                                    <p:cond delay="0"/>
                                  </p:stCondLst>
                                  <p:childTnLst>
                                    <p:set>
                                      <p:cBhvr>
                                        <p:cTn id="15" dur="1" fill="hold">
                                          <p:stCondLst>
                                            <p:cond delay="0"/>
                                          </p:stCondLst>
                                        </p:cTn>
                                        <p:tgtEl>
                                          <p:spTgt spid="17418"/>
                                        </p:tgtEl>
                                        <p:attrNameLst>
                                          <p:attrName>style.visibility</p:attrName>
                                        </p:attrNameLst>
                                      </p:cBhvr>
                                      <p:to>
                                        <p:strVal val="visible"/>
                                      </p:to>
                                    </p:set>
                                    <p:animEffect transition="in" filter="dissolve">
                                      <p:cBhvr>
                                        <p:cTn id="16" dur="300"/>
                                        <p:tgtEl>
                                          <p:spTgt spid="1741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7413"/>
                                        </p:tgtEl>
                                        <p:attrNameLst>
                                          <p:attrName>style.visibility</p:attrName>
                                        </p:attrNameLst>
                                      </p:cBhvr>
                                      <p:to>
                                        <p:strVal val="visible"/>
                                      </p:to>
                                    </p:set>
                                    <p:animEffect transition="in" filter="fade">
                                      <p:cBhvr>
                                        <p:cTn id="21" dur="300"/>
                                        <p:tgtEl>
                                          <p:spTgt spid="17413"/>
                                        </p:tgtEl>
                                      </p:cBhvr>
                                    </p:animEffect>
                                  </p:childTnLst>
                                </p:cTn>
                              </p:par>
                            </p:childTnLst>
                          </p:cTn>
                        </p:par>
                        <p:par>
                          <p:cTn id="22" fill="hold">
                            <p:stCondLst>
                              <p:cond delay="300"/>
                            </p:stCondLst>
                            <p:childTnLst>
                              <p:par>
                                <p:cTn id="23" presetID="9" presetClass="entr" presetSubtype="0" fill="hold" grpId="0" nodeType="afterEffect">
                                  <p:stCondLst>
                                    <p:cond delay="0"/>
                                  </p:stCondLst>
                                  <p:childTnLst>
                                    <p:set>
                                      <p:cBhvr>
                                        <p:cTn id="24" dur="1" fill="hold">
                                          <p:stCondLst>
                                            <p:cond delay="0"/>
                                          </p:stCondLst>
                                        </p:cTn>
                                        <p:tgtEl>
                                          <p:spTgt spid="17419"/>
                                        </p:tgtEl>
                                        <p:attrNameLst>
                                          <p:attrName>style.visibility</p:attrName>
                                        </p:attrNameLst>
                                      </p:cBhvr>
                                      <p:to>
                                        <p:strVal val="visible"/>
                                      </p:to>
                                    </p:set>
                                    <p:animEffect transition="in" filter="dissolve">
                                      <p:cBhvr>
                                        <p:cTn id="25" dur="300"/>
                                        <p:tgtEl>
                                          <p:spTgt spid="17419"/>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7433"/>
                                        </p:tgtEl>
                                        <p:attrNameLst>
                                          <p:attrName>style.visibility</p:attrName>
                                        </p:attrNameLst>
                                      </p:cBhvr>
                                      <p:to>
                                        <p:strVal val="visible"/>
                                      </p:to>
                                    </p:set>
                                    <p:animEffect transition="in" filter="dissolve">
                                      <p:cBhvr>
                                        <p:cTn id="30" dur="300"/>
                                        <p:tgtEl>
                                          <p:spTgt spid="1743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7414"/>
                                        </p:tgtEl>
                                        <p:attrNameLst>
                                          <p:attrName>style.visibility</p:attrName>
                                        </p:attrNameLst>
                                      </p:cBhvr>
                                      <p:to>
                                        <p:strVal val="visible"/>
                                      </p:to>
                                    </p:set>
                                    <p:animEffect transition="in" filter="fade">
                                      <p:cBhvr>
                                        <p:cTn id="35" dur="300"/>
                                        <p:tgtEl>
                                          <p:spTgt spid="17414"/>
                                        </p:tgtEl>
                                      </p:cBhvr>
                                    </p:animEffect>
                                  </p:childTnLst>
                                </p:cTn>
                              </p:par>
                            </p:childTnLst>
                          </p:cTn>
                        </p:par>
                        <p:par>
                          <p:cTn id="36" fill="hold">
                            <p:stCondLst>
                              <p:cond delay="300"/>
                            </p:stCondLst>
                            <p:childTnLst>
                              <p:par>
                                <p:cTn id="37" presetID="9" presetClass="entr" presetSubtype="0" fill="hold" grpId="0" nodeType="afterEffect">
                                  <p:stCondLst>
                                    <p:cond delay="0"/>
                                  </p:stCondLst>
                                  <p:childTnLst>
                                    <p:set>
                                      <p:cBhvr>
                                        <p:cTn id="38" dur="1" fill="hold">
                                          <p:stCondLst>
                                            <p:cond delay="0"/>
                                          </p:stCondLst>
                                        </p:cTn>
                                        <p:tgtEl>
                                          <p:spTgt spid="17420"/>
                                        </p:tgtEl>
                                        <p:attrNameLst>
                                          <p:attrName>style.visibility</p:attrName>
                                        </p:attrNameLst>
                                      </p:cBhvr>
                                      <p:to>
                                        <p:strVal val="visible"/>
                                      </p:to>
                                    </p:set>
                                    <p:animEffect transition="in" filter="dissolve">
                                      <p:cBhvr>
                                        <p:cTn id="39" dur="300"/>
                                        <p:tgtEl>
                                          <p:spTgt spid="1742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7415"/>
                                        </p:tgtEl>
                                        <p:attrNameLst>
                                          <p:attrName>style.visibility</p:attrName>
                                        </p:attrNameLst>
                                      </p:cBhvr>
                                      <p:to>
                                        <p:strVal val="visible"/>
                                      </p:to>
                                    </p:set>
                                    <p:animEffect transition="in" filter="fade">
                                      <p:cBhvr>
                                        <p:cTn id="44" dur="300"/>
                                        <p:tgtEl>
                                          <p:spTgt spid="17415"/>
                                        </p:tgtEl>
                                      </p:cBhvr>
                                    </p:animEffect>
                                  </p:childTnLst>
                                </p:cTn>
                              </p:par>
                            </p:childTnLst>
                          </p:cTn>
                        </p:par>
                        <p:par>
                          <p:cTn id="45" fill="hold">
                            <p:stCondLst>
                              <p:cond delay="300"/>
                            </p:stCondLst>
                            <p:childTnLst>
                              <p:par>
                                <p:cTn id="46" presetID="9" presetClass="entr" presetSubtype="0" fill="hold" grpId="0" nodeType="afterEffect">
                                  <p:stCondLst>
                                    <p:cond delay="0"/>
                                  </p:stCondLst>
                                  <p:childTnLst>
                                    <p:set>
                                      <p:cBhvr>
                                        <p:cTn id="47" dur="1" fill="hold">
                                          <p:stCondLst>
                                            <p:cond delay="0"/>
                                          </p:stCondLst>
                                        </p:cTn>
                                        <p:tgtEl>
                                          <p:spTgt spid="17421"/>
                                        </p:tgtEl>
                                        <p:attrNameLst>
                                          <p:attrName>style.visibility</p:attrName>
                                        </p:attrNameLst>
                                      </p:cBhvr>
                                      <p:to>
                                        <p:strVal val="visible"/>
                                      </p:to>
                                    </p:set>
                                    <p:animEffect transition="in" filter="dissolve">
                                      <p:cBhvr>
                                        <p:cTn id="48" dur="300"/>
                                        <p:tgtEl>
                                          <p:spTgt spid="1742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7424"/>
                                        </p:tgtEl>
                                        <p:attrNameLst>
                                          <p:attrName>style.visibility</p:attrName>
                                        </p:attrNameLst>
                                      </p:cBhvr>
                                      <p:to>
                                        <p:strVal val="visible"/>
                                      </p:to>
                                    </p:set>
                                    <p:animEffect transition="in" filter="fade">
                                      <p:cBhvr>
                                        <p:cTn id="53" dur="300"/>
                                        <p:tgtEl>
                                          <p:spTgt spid="17424"/>
                                        </p:tgtEl>
                                      </p:cBhvr>
                                    </p:animEffect>
                                  </p:childTnLst>
                                </p:cTn>
                              </p:par>
                            </p:childTnLst>
                          </p:cTn>
                        </p:par>
                        <p:par>
                          <p:cTn id="54" fill="hold">
                            <p:stCondLst>
                              <p:cond delay="300"/>
                            </p:stCondLst>
                            <p:childTnLst>
                              <p:par>
                                <p:cTn id="55" presetID="9" presetClass="entr" presetSubtype="0" fill="hold" grpId="0" nodeType="afterEffect">
                                  <p:stCondLst>
                                    <p:cond delay="0"/>
                                  </p:stCondLst>
                                  <p:childTnLst>
                                    <p:set>
                                      <p:cBhvr>
                                        <p:cTn id="56" dur="1" fill="hold">
                                          <p:stCondLst>
                                            <p:cond delay="0"/>
                                          </p:stCondLst>
                                        </p:cTn>
                                        <p:tgtEl>
                                          <p:spTgt spid="17425"/>
                                        </p:tgtEl>
                                        <p:attrNameLst>
                                          <p:attrName>style.visibility</p:attrName>
                                        </p:attrNameLst>
                                      </p:cBhvr>
                                      <p:to>
                                        <p:strVal val="visible"/>
                                      </p:to>
                                    </p:set>
                                    <p:animEffect transition="in" filter="dissolve">
                                      <p:cBhvr>
                                        <p:cTn id="57" dur="300"/>
                                        <p:tgtEl>
                                          <p:spTgt spid="17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utoUpdateAnimBg="0"/>
      <p:bldP spid="17413" grpId="0" autoUpdateAnimBg="0"/>
      <p:bldP spid="17414" grpId="0" autoUpdateAnimBg="0"/>
      <p:bldP spid="17415" grpId="0" autoUpdateAnimBg="0"/>
      <p:bldP spid="17418" grpId="0" animBg="1"/>
      <p:bldP spid="17419" grpId="0" animBg="1"/>
      <p:bldP spid="17420" grpId="0" animBg="1"/>
      <p:bldP spid="17421" grpId="0" animBg="1"/>
      <p:bldP spid="17424" grpId="0" autoUpdateAnimBg="0"/>
      <p:bldP spid="17425" grpId="0" animBg="1"/>
      <p:bldP spid="17431" grpId="0"/>
      <p:bldP spid="1743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4" name="Text Box 4"/>
          <p:cNvSpPr txBox="1">
            <a:spLocks noChangeArrowheads="1"/>
          </p:cNvSpPr>
          <p:nvPr/>
        </p:nvSpPr>
        <p:spPr bwMode="auto">
          <a:xfrm>
            <a:off x="762000" y="2209800"/>
            <a:ext cx="7366000" cy="488950"/>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600" b="1">
                <a:latin typeface="Comic Sans MS" pitchFamily="66" charset="0"/>
              </a:rPr>
              <a:t>No estoy seguro de tener mi pasaporte</a:t>
            </a:r>
            <a:r>
              <a:rPr kumimoji="0" lang="en-US" sz="2600" b="1" noProof="1">
                <a:latin typeface="Comic Sans MS" pitchFamily="66" charset="0"/>
              </a:rPr>
              <a:t>.</a:t>
            </a:r>
          </a:p>
        </p:txBody>
      </p:sp>
      <p:sp>
        <p:nvSpPr>
          <p:cNvPr id="92165" name="Text Box 5"/>
          <p:cNvSpPr txBox="1">
            <a:spLocks noChangeArrowheads="1"/>
          </p:cNvSpPr>
          <p:nvPr/>
        </p:nvSpPr>
        <p:spPr bwMode="auto">
          <a:xfrm>
            <a:off x="1981200" y="3441700"/>
            <a:ext cx="4778375" cy="488950"/>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600" b="1">
                <a:latin typeface="Comic Sans MS" pitchFamily="66" charset="0"/>
              </a:rPr>
              <a:t>No creo saber la verdad</a:t>
            </a:r>
            <a:r>
              <a:rPr kumimoji="0" lang="en-US" sz="2600" b="1" noProof="1">
                <a:latin typeface="Comic Sans MS" pitchFamily="66" charset="0"/>
              </a:rPr>
              <a:t>.</a:t>
            </a:r>
          </a:p>
        </p:txBody>
      </p:sp>
      <p:sp>
        <p:nvSpPr>
          <p:cNvPr id="92166" name="Text Box 6"/>
          <p:cNvSpPr txBox="1">
            <a:spLocks noChangeArrowheads="1"/>
          </p:cNvSpPr>
          <p:nvPr/>
        </p:nvSpPr>
        <p:spPr bwMode="auto">
          <a:xfrm>
            <a:off x="1676400" y="4724400"/>
            <a:ext cx="5564188" cy="488950"/>
          </a:xfrm>
          <a:prstGeom prst="rect">
            <a:avLst/>
          </a:prstGeom>
          <a:noFill/>
          <a:ln w="9525">
            <a:noFill/>
            <a:miter lim="800000"/>
            <a:headEnd/>
            <a:tailEnd/>
          </a:ln>
        </p:spPr>
        <p:txBody>
          <a:bodyPr>
            <a:spAutoFit/>
          </a:bodyPr>
          <a:lstStyle/>
          <a:p>
            <a:pPr marL="457200" indent="-457200">
              <a:buSzPct val="120000"/>
              <a:buFont typeface="Wingdings" pitchFamily="2" charset="2"/>
              <a:buChar char="Ü"/>
            </a:pPr>
            <a:r>
              <a:rPr kumimoji="0" lang="en-US" sz="2600" b="1">
                <a:latin typeface="Comic Sans MS" pitchFamily="66" charset="0"/>
              </a:rPr>
              <a:t>Dudo poder pilotear el avión</a:t>
            </a:r>
            <a:r>
              <a:rPr kumimoji="0" lang="en-US" sz="2600" b="1" noProof="1">
                <a:latin typeface="Comic Sans MS" pitchFamily="66" charset="0"/>
              </a:rPr>
              <a:t>.</a:t>
            </a:r>
          </a:p>
        </p:txBody>
      </p:sp>
      <p:sp>
        <p:nvSpPr>
          <p:cNvPr id="37896" name="Text Box 14"/>
          <p:cNvSpPr txBox="1">
            <a:spLocks noChangeArrowheads="1"/>
          </p:cNvSpPr>
          <p:nvPr/>
        </p:nvSpPr>
        <p:spPr bwMode="auto">
          <a:xfrm>
            <a:off x="457200" y="228600"/>
            <a:ext cx="8153400" cy="701675"/>
          </a:xfrm>
          <a:prstGeom prst="rect">
            <a:avLst/>
          </a:prstGeom>
          <a:noFill/>
          <a:ln w="9525">
            <a:noFill/>
            <a:miter lim="800000"/>
            <a:headEnd/>
            <a:tailEnd/>
          </a:ln>
        </p:spPr>
        <p:txBody>
          <a:bodyPr>
            <a:spAutoFit/>
          </a:bodyPr>
          <a:lstStyle/>
          <a:p>
            <a:pPr algn="ctr">
              <a:spcBef>
                <a:spcPct val="0"/>
              </a:spcBef>
              <a:spcAft>
                <a:spcPct val="50000"/>
              </a:spcAft>
              <a:tabLst>
                <a:tab pos="461963" algn="l"/>
              </a:tabLst>
            </a:pPr>
            <a:r>
              <a:rPr kumimoji="0" lang="en-US" sz="4000"/>
              <a:t>The </a:t>
            </a:r>
            <a:r>
              <a:rPr kumimoji="0" lang="en-US" sz="4000" u="sng"/>
              <a:t>usage</a:t>
            </a:r>
            <a:r>
              <a:rPr kumimoji="0" lang="en-US" sz="4000"/>
              <a:t> of the subjunctive</a:t>
            </a:r>
            <a:endParaRPr kumimoji="0" lang="en-US" sz="4000" noProof="1"/>
          </a:p>
        </p:txBody>
      </p:sp>
      <p:sp>
        <p:nvSpPr>
          <p:cNvPr id="92175" name="Text Box 15"/>
          <p:cNvSpPr txBox="1">
            <a:spLocks noChangeArrowheads="1"/>
          </p:cNvSpPr>
          <p:nvPr/>
        </p:nvSpPr>
        <p:spPr bwMode="auto">
          <a:xfrm>
            <a:off x="125733" y="1066800"/>
            <a:ext cx="8889389" cy="986937"/>
          </a:xfrm>
          <a:prstGeom prst="rect">
            <a:avLst/>
          </a:prstGeom>
          <a:noFill/>
          <a:ln w="9525" algn="ctr">
            <a:noFill/>
            <a:miter lim="800000"/>
            <a:headEnd/>
            <a:tailEnd/>
          </a:ln>
        </p:spPr>
        <p:txBody>
          <a:bodyPr wrap="square" lIns="0" rIns="0">
            <a:spAutoFit/>
          </a:bodyPr>
          <a:lstStyle/>
          <a:p>
            <a:pPr>
              <a:lnSpc>
                <a:spcPct val="90000"/>
              </a:lnSpc>
            </a:pPr>
            <a:r>
              <a:rPr lang="en-US" sz="3200" dirty="0"/>
              <a:t>But, once more, if there is no change of subject, one clause with an infinitive </a:t>
            </a:r>
            <a:r>
              <a:rPr lang="en-US" sz="3200" dirty="0" smtClean="0"/>
              <a:t>is used.</a:t>
            </a:r>
            <a:endParaRPr lang="en-US" sz="3200" dirty="0"/>
          </a:p>
        </p:txBody>
      </p:sp>
    </p:spTree>
    <p:extLst>
      <p:ext uri="{BB962C8B-B14F-4D97-AF65-F5344CB8AC3E}">
        <p14:creationId xmlns:p14="http://schemas.microsoft.com/office/powerpoint/2010/main" val="241685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2175"/>
                                        </p:tgtEl>
                                        <p:attrNameLst>
                                          <p:attrName>style.visibility</p:attrName>
                                        </p:attrNameLst>
                                      </p:cBhvr>
                                      <p:to>
                                        <p:strVal val="visible"/>
                                      </p:to>
                                    </p:set>
                                    <p:animEffect transition="in" filter="dissolve">
                                      <p:cBhvr>
                                        <p:cTn id="7" dur="300"/>
                                        <p:tgtEl>
                                          <p:spTgt spid="921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64"/>
                                        </p:tgtEl>
                                        <p:attrNameLst>
                                          <p:attrName>style.visibility</p:attrName>
                                        </p:attrNameLst>
                                      </p:cBhvr>
                                      <p:to>
                                        <p:strVal val="visible"/>
                                      </p:to>
                                    </p:set>
                                    <p:animEffect transition="in" filter="fade">
                                      <p:cBhvr>
                                        <p:cTn id="12" dur="300"/>
                                        <p:tgtEl>
                                          <p:spTgt spid="9216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65"/>
                                        </p:tgtEl>
                                        <p:attrNameLst>
                                          <p:attrName>style.visibility</p:attrName>
                                        </p:attrNameLst>
                                      </p:cBhvr>
                                      <p:to>
                                        <p:strVal val="visible"/>
                                      </p:to>
                                    </p:set>
                                    <p:animEffect transition="in" filter="fade">
                                      <p:cBhvr>
                                        <p:cTn id="17" dur="300"/>
                                        <p:tgtEl>
                                          <p:spTgt spid="9216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66"/>
                                        </p:tgtEl>
                                        <p:attrNameLst>
                                          <p:attrName>style.visibility</p:attrName>
                                        </p:attrNameLst>
                                      </p:cBhvr>
                                      <p:to>
                                        <p:strVal val="visible"/>
                                      </p:to>
                                    </p:set>
                                    <p:animEffect transition="in" filter="fade">
                                      <p:cBhvr>
                                        <p:cTn id="22" dur="300"/>
                                        <p:tgtEl>
                                          <p:spTgt spid="92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autoUpdateAnimBg="0"/>
      <p:bldP spid="92165" grpId="0" autoUpdateAnimBg="0"/>
      <p:bldP spid="92166" grpId="0" autoUpdateAnimBg="0"/>
      <p:bldP spid="9217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1" name="Text Box 7"/>
          <p:cNvSpPr txBox="1">
            <a:spLocks noChangeArrowheads="1"/>
          </p:cNvSpPr>
          <p:nvPr/>
        </p:nvSpPr>
        <p:spPr bwMode="auto">
          <a:xfrm>
            <a:off x="685800" y="2862263"/>
            <a:ext cx="533400" cy="584776"/>
          </a:xfrm>
          <a:prstGeom prst="rect">
            <a:avLst/>
          </a:prstGeom>
          <a:noFill/>
          <a:ln w="9525">
            <a:noFill/>
            <a:miter lim="800000"/>
            <a:headEnd/>
            <a:tailEnd/>
          </a:ln>
        </p:spPr>
        <p:txBody>
          <a:bodyPr>
            <a:spAutoFit/>
          </a:bodyPr>
          <a:lstStyle/>
          <a:p>
            <a:r>
              <a:rPr kumimoji="0" lang="en-US" sz="3200" b="1" noProof="1">
                <a:latin typeface="Arial" charset="0"/>
              </a:rPr>
              <a:t>E</a:t>
            </a:r>
          </a:p>
        </p:txBody>
      </p:sp>
      <p:sp>
        <p:nvSpPr>
          <p:cNvPr id="21512" name="Text Box 8"/>
          <p:cNvSpPr txBox="1">
            <a:spLocks noChangeArrowheads="1"/>
          </p:cNvSpPr>
          <p:nvPr/>
        </p:nvSpPr>
        <p:spPr bwMode="auto">
          <a:xfrm>
            <a:off x="685800" y="3338513"/>
            <a:ext cx="533400" cy="584776"/>
          </a:xfrm>
          <a:prstGeom prst="rect">
            <a:avLst/>
          </a:prstGeom>
          <a:noFill/>
          <a:ln w="9525">
            <a:noFill/>
            <a:miter lim="800000"/>
            <a:headEnd/>
            <a:tailEnd/>
          </a:ln>
        </p:spPr>
        <p:txBody>
          <a:bodyPr>
            <a:spAutoFit/>
          </a:bodyPr>
          <a:lstStyle/>
          <a:p>
            <a:r>
              <a:rPr kumimoji="0" lang="en-US" sz="3200" b="1" noProof="1">
                <a:latin typeface="Arial" charset="0"/>
              </a:rPr>
              <a:t>S</a:t>
            </a:r>
          </a:p>
        </p:txBody>
      </p:sp>
      <p:sp>
        <p:nvSpPr>
          <p:cNvPr id="21513" name="Text Box 9"/>
          <p:cNvSpPr txBox="1">
            <a:spLocks noChangeArrowheads="1"/>
          </p:cNvSpPr>
          <p:nvPr/>
        </p:nvSpPr>
        <p:spPr bwMode="auto">
          <a:xfrm>
            <a:off x="685800" y="3829050"/>
            <a:ext cx="533400" cy="584776"/>
          </a:xfrm>
          <a:prstGeom prst="rect">
            <a:avLst/>
          </a:prstGeom>
          <a:noFill/>
          <a:ln w="9525">
            <a:noFill/>
            <a:miter lim="800000"/>
            <a:headEnd/>
            <a:tailEnd/>
          </a:ln>
        </p:spPr>
        <p:txBody>
          <a:bodyPr>
            <a:spAutoFit/>
          </a:bodyPr>
          <a:lstStyle/>
          <a:p>
            <a:r>
              <a:rPr kumimoji="0" lang="en-US" sz="3200" b="1" noProof="1">
                <a:latin typeface="Arial" charset="0"/>
              </a:rPr>
              <a:t>C</a:t>
            </a:r>
          </a:p>
        </p:txBody>
      </p:sp>
      <p:sp>
        <p:nvSpPr>
          <p:cNvPr id="21514" name="Text Box 10"/>
          <p:cNvSpPr txBox="1">
            <a:spLocks noChangeArrowheads="1"/>
          </p:cNvSpPr>
          <p:nvPr/>
        </p:nvSpPr>
        <p:spPr bwMode="auto">
          <a:xfrm>
            <a:off x="685800" y="4286250"/>
            <a:ext cx="533400" cy="584776"/>
          </a:xfrm>
          <a:prstGeom prst="rect">
            <a:avLst/>
          </a:prstGeom>
          <a:noFill/>
          <a:ln w="9525">
            <a:noFill/>
            <a:miter lim="800000"/>
            <a:headEnd/>
            <a:tailEnd/>
          </a:ln>
        </p:spPr>
        <p:txBody>
          <a:bodyPr>
            <a:spAutoFit/>
          </a:bodyPr>
          <a:lstStyle/>
          <a:p>
            <a:r>
              <a:rPr kumimoji="0" lang="en-US" sz="3200" b="1" noProof="1">
                <a:latin typeface="Arial" charset="0"/>
              </a:rPr>
              <a:t>A</a:t>
            </a:r>
          </a:p>
        </p:txBody>
      </p:sp>
      <p:sp>
        <p:nvSpPr>
          <p:cNvPr id="21515" name="Text Box 11"/>
          <p:cNvSpPr txBox="1">
            <a:spLocks noChangeArrowheads="1"/>
          </p:cNvSpPr>
          <p:nvPr/>
        </p:nvSpPr>
        <p:spPr bwMode="auto">
          <a:xfrm>
            <a:off x="685800" y="4762500"/>
            <a:ext cx="533400" cy="584776"/>
          </a:xfrm>
          <a:prstGeom prst="rect">
            <a:avLst/>
          </a:prstGeom>
          <a:noFill/>
          <a:ln w="9525">
            <a:noFill/>
            <a:miter lim="800000"/>
            <a:headEnd/>
            <a:tailEnd/>
          </a:ln>
        </p:spPr>
        <p:txBody>
          <a:bodyPr>
            <a:spAutoFit/>
          </a:bodyPr>
          <a:lstStyle/>
          <a:p>
            <a:r>
              <a:rPr kumimoji="0" lang="en-US" sz="3200" b="1" noProof="1">
                <a:latin typeface="Arial" charset="0"/>
              </a:rPr>
              <a:t>P</a:t>
            </a:r>
          </a:p>
        </p:txBody>
      </p:sp>
      <p:sp>
        <p:nvSpPr>
          <p:cNvPr id="21516" name="Text Box 12"/>
          <p:cNvSpPr txBox="1">
            <a:spLocks noChangeArrowheads="1"/>
          </p:cNvSpPr>
          <p:nvPr/>
        </p:nvSpPr>
        <p:spPr bwMode="auto">
          <a:xfrm>
            <a:off x="685800" y="5238750"/>
            <a:ext cx="533400" cy="584776"/>
          </a:xfrm>
          <a:prstGeom prst="rect">
            <a:avLst/>
          </a:prstGeom>
          <a:noFill/>
          <a:ln w="9525">
            <a:noFill/>
            <a:miter lim="800000"/>
            <a:headEnd/>
            <a:tailEnd/>
          </a:ln>
        </p:spPr>
        <p:txBody>
          <a:bodyPr>
            <a:spAutoFit/>
          </a:bodyPr>
          <a:lstStyle/>
          <a:p>
            <a:r>
              <a:rPr kumimoji="0" lang="en-US" sz="3200" b="1" noProof="1">
                <a:latin typeface="Arial" charset="0"/>
              </a:rPr>
              <a:t>A</a:t>
            </a:r>
          </a:p>
        </p:txBody>
      </p:sp>
      <p:sp>
        <p:nvSpPr>
          <p:cNvPr id="21517" name="Text Box 13"/>
          <p:cNvSpPr txBox="1">
            <a:spLocks noChangeArrowheads="1"/>
          </p:cNvSpPr>
          <p:nvPr/>
        </p:nvSpPr>
        <p:spPr bwMode="auto">
          <a:xfrm>
            <a:off x="1600200" y="2862263"/>
            <a:ext cx="3124200" cy="461665"/>
          </a:xfrm>
          <a:prstGeom prst="rect">
            <a:avLst/>
          </a:prstGeom>
          <a:noFill/>
          <a:ln w="9525">
            <a:noFill/>
            <a:miter lim="800000"/>
            <a:headEnd/>
            <a:tailEnd/>
          </a:ln>
        </p:spPr>
        <p:txBody>
          <a:bodyPr>
            <a:spAutoFit/>
          </a:bodyPr>
          <a:lstStyle/>
          <a:p>
            <a:r>
              <a:rPr kumimoji="0" lang="en-US" sz="2400" b="1" noProof="1">
                <a:latin typeface="Arial" charset="0"/>
              </a:rPr>
              <a:t>en caso de que</a:t>
            </a:r>
          </a:p>
        </p:txBody>
      </p:sp>
      <p:sp>
        <p:nvSpPr>
          <p:cNvPr id="21518" name="Text Box 14"/>
          <p:cNvSpPr txBox="1">
            <a:spLocks noChangeArrowheads="1"/>
          </p:cNvSpPr>
          <p:nvPr/>
        </p:nvSpPr>
        <p:spPr bwMode="auto">
          <a:xfrm>
            <a:off x="1600200" y="3338513"/>
            <a:ext cx="2286000" cy="461665"/>
          </a:xfrm>
          <a:prstGeom prst="rect">
            <a:avLst/>
          </a:prstGeom>
          <a:noFill/>
          <a:ln w="9525">
            <a:noFill/>
            <a:miter lim="800000"/>
            <a:headEnd/>
            <a:tailEnd/>
          </a:ln>
        </p:spPr>
        <p:txBody>
          <a:bodyPr>
            <a:spAutoFit/>
          </a:bodyPr>
          <a:lstStyle/>
          <a:p>
            <a:r>
              <a:rPr kumimoji="0" lang="en-US" sz="2400" b="1" noProof="1">
                <a:latin typeface="Arial" charset="0"/>
              </a:rPr>
              <a:t>sin que</a:t>
            </a:r>
          </a:p>
        </p:txBody>
      </p:sp>
      <p:sp>
        <p:nvSpPr>
          <p:cNvPr id="21519" name="Text Box 15"/>
          <p:cNvSpPr txBox="1">
            <a:spLocks noChangeArrowheads="1"/>
          </p:cNvSpPr>
          <p:nvPr/>
        </p:nvSpPr>
        <p:spPr bwMode="auto">
          <a:xfrm>
            <a:off x="1600200" y="3814763"/>
            <a:ext cx="3124200" cy="461665"/>
          </a:xfrm>
          <a:prstGeom prst="rect">
            <a:avLst/>
          </a:prstGeom>
          <a:noFill/>
          <a:ln w="9525">
            <a:noFill/>
            <a:miter lim="800000"/>
            <a:headEnd/>
            <a:tailEnd/>
          </a:ln>
        </p:spPr>
        <p:txBody>
          <a:bodyPr>
            <a:spAutoFit/>
          </a:bodyPr>
          <a:lstStyle/>
          <a:p>
            <a:r>
              <a:rPr kumimoji="0" lang="en-US" sz="2400" b="1" noProof="1">
                <a:latin typeface="Arial" charset="0"/>
              </a:rPr>
              <a:t>con tal (de) que</a:t>
            </a:r>
          </a:p>
        </p:txBody>
      </p:sp>
      <p:sp>
        <p:nvSpPr>
          <p:cNvPr id="21520" name="Text Box 16"/>
          <p:cNvSpPr txBox="1">
            <a:spLocks noChangeArrowheads="1"/>
          </p:cNvSpPr>
          <p:nvPr/>
        </p:nvSpPr>
        <p:spPr bwMode="auto">
          <a:xfrm>
            <a:off x="1600200" y="4271963"/>
            <a:ext cx="2819400" cy="461665"/>
          </a:xfrm>
          <a:prstGeom prst="rect">
            <a:avLst/>
          </a:prstGeom>
          <a:noFill/>
          <a:ln w="9525">
            <a:noFill/>
            <a:miter lim="800000"/>
            <a:headEnd/>
            <a:tailEnd/>
          </a:ln>
        </p:spPr>
        <p:txBody>
          <a:bodyPr>
            <a:spAutoFit/>
          </a:bodyPr>
          <a:lstStyle/>
          <a:p>
            <a:r>
              <a:rPr kumimoji="0" lang="en-US" sz="2400" b="1" noProof="1">
                <a:latin typeface="Arial" charset="0"/>
              </a:rPr>
              <a:t>antes (de) que</a:t>
            </a:r>
          </a:p>
        </p:txBody>
      </p:sp>
      <p:sp>
        <p:nvSpPr>
          <p:cNvPr id="21521" name="Text Box 17"/>
          <p:cNvSpPr txBox="1">
            <a:spLocks noChangeArrowheads="1"/>
          </p:cNvSpPr>
          <p:nvPr/>
        </p:nvSpPr>
        <p:spPr bwMode="auto">
          <a:xfrm>
            <a:off x="1600200" y="4762500"/>
            <a:ext cx="2286000" cy="461665"/>
          </a:xfrm>
          <a:prstGeom prst="rect">
            <a:avLst/>
          </a:prstGeom>
          <a:noFill/>
          <a:ln w="9525">
            <a:noFill/>
            <a:miter lim="800000"/>
            <a:headEnd/>
            <a:tailEnd/>
          </a:ln>
        </p:spPr>
        <p:txBody>
          <a:bodyPr>
            <a:spAutoFit/>
          </a:bodyPr>
          <a:lstStyle/>
          <a:p>
            <a:r>
              <a:rPr kumimoji="0" lang="en-US" sz="2400" b="1" noProof="1">
                <a:latin typeface="Arial" charset="0"/>
              </a:rPr>
              <a:t>para que</a:t>
            </a:r>
          </a:p>
        </p:txBody>
      </p:sp>
      <p:sp>
        <p:nvSpPr>
          <p:cNvPr id="21522" name="Text Box 18"/>
          <p:cNvSpPr txBox="1">
            <a:spLocks noChangeArrowheads="1"/>
          </p:cNvSpPr>
          <p:nvPr/>
        </p:nvSpPr>
        <p:spPr bwMode="auto">
          <a:xfrm>
            <a:off x="1600200" y="5224463"/>
            <a:ext cx="2514600" cy="461665"/>
          </a:xfrm>
          <a:prstGeom prst="rect">
            <a:avLst/>
          </a:prstGeom>
          <a:noFill/>
          <a:ln w="9525">
            <a:noFill/>
            <a:miter lim="800000"/>
            <a:headEnd/>
            <a:tailEnd/>
          </a:ln>
        </p:spPr>
        <p:txBody>
          <a:bodyPr>
            <a:spAutoFit/>
          </a:bodyPr>
          <a:lstStyle/>
          <a:p>
            <a:r>
              <a:rPr kumimoji="0" lang="en-US" sz="2400" b="1" noProof="1">
                <a:latin typeface="Arial" charset="0"/>
              </a:rPr>
              <a:t>a menos que</a:t>
            </a:r>
          </a:p>
        </p:txBody>
      </p:sp>
      <p:sp>
        <p:nvSpPr>
          <p:cNvPr id="21523" name="Text Box 19"/>
          <p:cNvSpPr txBox="1">
            <a:spLocks noChangeArrowheads="1"/>
          </p:cNvSpPr>
          <p:nvPr/>
        </p:nvSpPr>
        <p:spPr bwMode="auto">
          <a:xfrm>
            <a:off x="4724400" y="2876550"/>
            <a:ext cx="1981200" cy="461665"/>
          </a:xfrm>
          <a:prstGeom prst="rect">
            <a:avLst/>
          </a:prstGeom>
          <a:noFill/>
          <a:ln w="9525">
            <a:noFill/>
            <a:miter lim="800000"/>
            <a:headEnd/>
            <a:tailEnd/>
          </a:ln>
        </p:spPr>
        <p:txBody>
          <a:bodyPr>
            <a:spAutoFit/>
          </a:bodyPr>
          <a:lstStyle/>
          <a:p>
            <a:r>
              <a:rPr kumimoji="0" lang="en-US" sz="2400" b="1" noProof="1">
                <a:latin typeface="Arial" charset="0"/>
              </a:rPr>
              <a:t>(in case)</a:t>
            </a:r>
          </a:p>
        </p:txBody>
      </p:sp>
      <p:sp>
        <p:nvSpPr>
          <p:cNvPr id="21524" name="Text Box 20"/>
          <p:cNvSpPr txBox="1">
            <a:spLocks noChangeArrowheads="1"/>
          </p:cNvSpPr>
          <p:nvPr/>
        </p:nvSpPr>
        <p:spPr bwMode="auto">
          <a:xfrm>
            <a:off x="4724400" y="3338513"/>
            <a:ext cx="3124200" cy="461665"/>
          </a:xfrm>
          <a:prstGeom prst="rect">
            <a:avLst/>
          </a:prstGeom>
          <a:noFill/>
          <a:ln w="9525">
            <a:noFill/>
            <a:miter lim="800000"/>
            <a:headEnd/>
            <a:tailEnd/>
          </a:ln>
        </p:spPr>
        <p:txBody>
          <a:bodyPr>
            <a:spAutoFit/>
          </a:bodyPr>
          <a:lstStyle/>
          <a:p>
            <a:r>
              <a:rPr kumimoji="0" lang="en-US" sz="2400" b="1" noProof="1">
                <a:latin typeface="Arial" charset="0"/>
              </a:rPr>
              <a:t>(without, unless)</a:t>
            </a:r>
          </a:p>
        </p:txBody>
      </p:sp>
      <p:sp>
        <p:nvSpPr>
          <p:cNvPr id="21525" name="Text Box 21"/>
          <p:cNvSpPr txBox="1">
            <a:spLocks noChangeArrowheads="1"/>
          </p:cNvSpPr>
          <p:nvPr/>
        </p:nvSpPr>
        <p:spPr bwMode="auto">
          <a:xfrm>
            <a:off x="4724400" y="3814763"/>
            <a:ext cx="3124200" cy="461665"/>
          </a:xfrm>
          <a:prstGeom prst="rect">
            <a:avLst/>
          </a:prstGeom>
          <a:noFill/>
          <a:ln w="9525">
            <a:noFill/>
            <a:miter lim="800000"/>
            <a:headEnd/>
            <a:tailEnd/>
          </a:ln>
        </p:spPr>
        <p:txBody>
          <a:bodyPr>
            <a:spAutoFit/>
          </a:bodyPr>
          <a:lstStyle/>
          <a:p>
            <a:r>
              <a:rPr kumimoji="0" lang="en-US" sz="2400" b="1" noProof="1">
                <a:latin typeface="Arial" charset="0"/>
              </a:rPr>
              <a:t>(provided that)</a:t>
            </a:r>
          </a:p>
        </p:txBody>
      </p:sp>
      <p:sp>
        <p:nvSpPr>
          <p:cNvPr id="21526" name="Text Box 22"/>
          <p:cNvSpPr txBox="1">
            <a:spLocks noChangeArrowheads="1"/>
          </p:cNvSpPr>
          <p:nvPr/>
        </p:nvSpPr>
        <p:spPr bwMode="auto">
          <a:xfrm>
            <a:off x="4724400" y="4271963"/>
            <a:ext cx="1905000" cy="461665"/>
          </a:xfrm>
          <a:prstGeom prst="rect">
            <a:avLst/>
          </a:prstGeom>
          <a:noFill/>
          <a:ln w="9525">
            <a:noFill/>
            <a:miter lim="800000"/>
            <a:headEnd/>
            <a:tailEnd/>
          </a:ln>
        </p:spPr>
        <p:txBody>
          <a:bodyPr>
            <a:spAutoFit/>
          </a:bodyPr>
          <a:lstStyle/>
          <a:p>
            <a:r>
              <a:rPr kumimoji="0" lang="en-US" sz="2400" b="1" noProof="1">
                <a:latin typeface="Arial" charset="0"/>
              </a:rPr>
              <a:t>(before)</a:t>
            </a:r>
          </a:p>
        </p:txBody>
      </p:sp>
      <p:sp>
        <p:nvSpPr>
          <p:cNvPr id="21527" name="Text Box 23"/>
          <p:cNvSpPr txBox="1">
            <a:spLocks noChangeArrowheads="1"/>
          </p:cNvSpPr>
          <p:nvPr/>
        </p:nvSpPr>
        <p:spPr bwMode="auto">
          <a:xfrm>
            <a:off x="4724400" y="4748213"/>
            <a:ext cx="3962400" cy="461665"/>
          </a:xfrm>
          <a:prstGeom prst="rect">
            <a:avLst/>
          </a:prstGeom>
          <a:noFill/>
          <a:ln w="9525">
            <a:noFill/>
            <a:miter lim="800000"/>
            <a:headEnd/>
            <a:tailEnd/>
          </a:ln>
        </p:spPr>
        <p:txBody>
          <a:bodyPr>
            <a:spAutoFit/>
          </a:bodyPr>
          <a:lstStyle/>
          <a:p>
            <a:r>
              <a:rPr kumimoji="0" lang="en-US" sz="2400" b="1" noProof="1">
                <a:latin typeface="Arial" charset="0"/>
              </a:rPr>
              <a:t>(so that, in order that)</a:t>
            </a:r>
          </a:p>
        </p:txBody>
      </p:sp>
      <p:sp>
        <p:nvSpPr>
          <p:cNvPr id="21528" name="Text Box 24"/>
          <p:cNvSpPr txBox="1">
            <a:spLocks noChangeArrowheads="1"/>
          </p:cNvSpPr>
          <p:nvPr/>
        </p:nvSpPr>
        <p:spPr bwMode="auto">
          <a:xfrm>
            <a:off x="4724400" y="5238750"/>
            <a:ext cx="1905000" cy="461665"/>
          </a:xfrm>
          <a:prstGeom prst="rect">
            <a:avLst/>
          </a:prstGeom>
          <a:noFill/>
          <a:ln w="9525">
            <a:noFill/>
            <a:miter lim="800000"/>
            <a:headEnd/>
            <a:tailEnd/>
          </a:ln>
        </p:spPr>
        <p:txBody>
          <a:bodyPr>
            <a:spAutoFit/>
          </a:bodyPr>
          <a:lstStyle/>
          <a:p>
            <a:r>
              <a:rPr kumimoji="0" lang="en-US" sz="2400" b="1" noProof="1">
                <a:latin typeface="Arial" charset="0"/>
              </a:rPr>
              <a:t>(unless)</a:t>
            </a:r>
          </a:p>
        </p:txBody>
      </p:sp>
      <p:sp>
        <p:nvSpPr>
          <p:cNvPr id="39956" name="Text Box 26"/>
          <p:cNvSpPr txBox="1">
            <a:spLocks noChangeArrowheads="1"/>
          </p:cNvSpPr>
          <p:nvPr/>
        </p:nvSpPr>
        <p:spPr bwMode="auto">
          <a:xfrm>
            <a:off x="457200" y="228600"/>
            <a:ext cx="8153400" cy="701675"/>
          </a:xfrm>
          <a:prstGeom prst="rect">
            <a:avLst/>
          </a:prstGeom>
          <a:noFill/>
          <a:ln w="9525">
            <a:noFill/>
            <a:miter lim="800000"/>
            <a:headEnd/>
            <a:tailEnd/>
          </a:ln>
        </p:spPr>
        <p:txBody>
          <a:bodyPr>
            <a:spAutoFit/>
          </a:bodyPr>
          <a:lstStyle/>
          <a:p>
            <a:pPr algn="ctr">
              <a:spcBef>
                <a:spcPct val="0"/>
              </a:spcBef>
              <a:spcAft>
                <a:spcPct val="50000"/>
              </a:spcAft>
              <a:tabLst>
                <a:tab pos="461963" algn="l"/>
              </a:tabLst>
            </a:pPr>
            <a:r>
              <a:rPr kumimoji="0" lang="en-US" sz="4000"/>
              <a:t>The </a:t>
            </a:r>
            <a:r>
              <a:rPr kumimoji="0" lang="en-US" sz="4000" u="sng"/>
              <a:t>usage</a:t>
            </a:r>
            <a:r>
              <a:rPr kumimoji="0" lang="en-US" sz="4000"/>
              <a:t> of the subjunctive</a:t>
            </a:r>
            <a:endParaRPr kumimoji="0" lang="en-US" sz="4000" noProof="1"/>
          </a:p>
        </p:txBody>
      </p:sp>
      <p:sp>
        <p:nvSpPr>
          <p:cNvPr id="21531" name="Text Box 27"/>
          <p:cNvSpPr txBox="1">
            <a:spLocks noChangeArrowheads="1"/>
          </p:cNvSpPr>
          <p:nvPr/>
        </p:nvSpPr>
        <p:spPr bwMode="auto">
          <a:xfrm>
            <a:off x="561975" y="938213"/>
            <a:ext cx="8232775" cy="1736725"/>
          </a:xfrm>
          <a:prstGeom prst="rect">
            <a:avLst/>
          </a:prstGeom>
          <a:noFill/>
          <a:ln w="9525" algn="ctr">
            <a:noFill/>
            <a:miter lim="800000"/>
            <a:headEnd/>
            <a:tailEnd/>
          </a:ln>
        </p:spPr>
        <p:txBody>
          <a:bodyPr lIns="0" rIns="0">
            <a:spAutoFit/>
          </a:bodyPr>
          <a:lstStyle/>
          <a:p>
            <a:pPr>
              <a:lnSpc>
                <a:spcPct val="90000"/>
              </a:lnSpc>
            </a:pPr>
            <a:r>
              <a:rPr lang="en-US" sz="3000"/>
              <a:t>Finally, the subjunctive is always used after the following phrases (and a few other similar ones).  When listed in the order shown below, they form the acronym ESCAPA, a useful memory device.</a:t>
            </a:r>
          </a:p>
        </p:txBody>
      </p:sp>
    </p:spTree>
    <p:extLst>
      <p:ext uri="{BB962C8B-B14F-4D97-AF65-F5344CB8AC3E}">
        <p14:creationId xmlns:p14="http://schemas.microsoft.com/office/powerpoint/2010/main" val="2035251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1531"/>
                                        </p:tgtEl>
                                        <p:attrNameLst>
                                          <p:attrName>style.visibility</p:attrName>
                                        </p:attrNameLst>
                                      </p:cBhvr>
                                      <p:to>
                                        <p:strVal val="visible"/>
                                      </p:to>
                                    </p:set>
                                    <p:animEffect transition="in" filter="dissolve">
                                      <p:cBhvr>
                                        <p:cTn id="7" dur="300"/>
                                        <p:tgtEl>
                                          <p:spTgt spid="2153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21511"/>
                                        </p:tgtEl>
                                        <p:attrNameLst>
                                          <p:attrName>style.visibility</p:attrName>
                                        </p:attrNameLst>
                                      </p:cBhvr>
                                      <p:to>
                                        <p:strVal val="visible"/>
                                      </p:to>
                                    </p:set>
                                    <p:anim calcmode="lin" valueType="num">
                                      <p:cBhvr>
                                        <p:cTn id="12" dur="200" fill="hold"/>
                                        <p:tgtEl>
                                          <p:spTgt spid="21511"/>
                                        </p:tgtEl>
                                        <p:attrNameLst>
                                          <p:attrName>ppt_w</p:attrName>
                                        </p:attrNameLst>
                                      </p:cBhvr>
                                      <p:tavLst>
                                        <p:tav tm="0">
                                          <p:val>
                                            <p:fltVal val="0"/>
                                          </p:val>
                                        </p:tav>
                                        <p:tav tm="100000">
                                          <p:val>
                                            <p:strVal val="#ppt_w"/>
                                          </p:val>
                                        </p:tav>
                                      </p:tavLst>
                                    </p:anim>
                                    <p:anim calcmode="lin" valueType="num">
                                      <p:cBhvr>
                                        <p:cTn id="13" dur="200" fill="hold"/>
                                        <p:tgtEl>
                                          <p:spTgt spid="21511"/>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21512"/>
                                        </p:tgtEl>
                                        <p:attrNameLst>
                                          <p:attrName>style.visibility</p:attrName>
                                        </p:attrNameLst>
                                      </p:cBhvr>
                                      <p:to>
                                        <p:strVal val="visible"/>
                                      </p:to>
                                    </p:set>
                                    <p:anim calcmode="lin" valueType="num">
                                      <p:cBhvr>
                                        <p:cTn id="18" dur="200" fill="hold"/>
                                        <p:tgtEl>
                                          <p:spTgt spid="21512"/>
                                        </p:tgtEl>
                                        <p:attrNameLst>
                                          <p:attrName>ppt_w</p:attrName>
                                        </p:attrNameLst>
                                      </p:cBhvr>
                                      <p:tavLst>
                                        <p:tav tm="0">
                                          <p:val>
                                            <p:fltVal val="0"/>
                                          </p:val>
                                        </p:tav>
                                        <p:tav tm="100000">
                                          <p:val>
                                            <p:strVal val="#ppt_w"/>
                                          </p:val>
                                        </p:tav>
                                      </p:tavLst>
                                    </p:anim>
                                    <p:anim calcmode="lin" valueType="num">
                                      <p:cBhvr>
                                        <p:cTn id="19" dur="200" fill="hold"/>
                                        <p:tgtEl>
                                          <p:spTgt spid="21512"/>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21513"/>
                                        </p:tgtEl>
                                        <p:attrNameLst>
                                          <p:attrName>style.visibility</p:attrName>
                                        </p:attrNameLst>
                                      </p:cBhvr>
                                      <p:to>
                                        <p:strVal val="visible"/>
                                      </p:to>
                                    </p:set>
                                    <p:anim calcmode="lin" valueType="num">
                                      <p:cBhvr>
                                        <p:cTn id="24" dur="200" fill="hold"/>
                                        <p:tgtEl>
                                          <p:spTgt spid="21513"/>
                                        </p:tgtEl>
                                        <p:attrNameLst>
                                          <p:attrName>ppt_w</p:attrName>
                                        </p:attrNameLst>
                                      </p:cBhvr>
                                      <p:tavLst>
                                        <p:tav tm="0">
                                          <p:val>
                                            <p:fltVal val="0"/>
                                          </p:val>
                                        </p:tav>
                                        <p:tav tm="100000">
                                          <p:val>
                                            <p:strVal val="#ppt_w"/>
                                          </p:val>
                                        </p:tav>
                                      </p:tavLst>
                                    </p:anim>
                                    <p:anim calcmode="lin" valueType="num">
                                      <p:cBhvr>
                                        <p:cTn id="25" dur="200" fill="hold"/>
                                        <p:tgtEl>
                                          <p:spTgt spid="21513"/>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21514"/>
                                        </p:tgtEl>
                                        <p:attrNameLst>
                                          <p:attrName>style.visibility</p:attrName>
                                        </p:attrNameLst>
                                      </p:cBhvr>
                                      <p:to>
                                        <p:strVal val="visible"/>
                                      </p:to>
                                    </p:set>
                                    <p:anim calcmode="lin" valueType="num">
                                      <p:cBhvr>
                                        <p:cTn id="30" dur="200" fill="hold"/>
                                        <p:tgtEl>
                                          <p:spTgt spid="21514"/>
                                        </p:tgtEl>
                                        <p:attrNameLst>
                                          <p:attrName>ppt_w</p:attrName>
                                        </p:attrNameLst>
                                      </p:cBhvr>
                                      <p:tavLst>
                                        <p:tav tm="0">
                                          <p:val>
                                            <p:fltVal val="0"/>
                                          </p:val>
                                        </p:tav>
                                        <p:tav tm="100000">
                                          <p:val>
                                            <p:strVal val="#ppt_w"/>
                                          </p:val>
                                        </p:tav>
                                      </p:tavLst>
                                    </p:anim>
                                    <p:anim calcmode="lin" valueType="num">
                                      <p:cBhvr>
                                        <p:cTn id="31" dur="200" fill="hold"/>
                                        <p:tgtEl>
                                          <p:spTgt spid="21514"/>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21515"/>
                                        </p:tgtEl>
                                        <p:attrNameLst>
                                          <p:attrName>style.visibility</p:attrName>
                                        </p:attrNameLst>
                                      </p:cBhvr>
                                      <p:to>
                                        <p:strVal val="visible"/>
                                      </p:to>
                                    </p:set>
                                    <p:anim calcmode="lin" valueType="num">
                                      <p:cBhvr>
                                        <p:cTn id="36" dur="200" fill="hold"/>
                                        <p:tgtEl>
                                          <p:spTgt spid="21515"/>
                                        </p:tgtEl>
                                        <p:attrNameLst>
                                          <p:attrName>ppt_w</p:attrName>
                                        </p:attrNameLst>
                                      </p:cBhvr>
                                      <p:tavLst>
                                        <p:tav tm="0">
                                          <p:val>
                                            <p:fltVal val="0"/>
                                          </p:val>
                                        </p:tav>
                                        <p:tav tm="100000">
                                          <p:val>
                                            <p:strVal val="#ppt_w"/>
                                          </p:val>
                                        </p:tav>
                                      </p:tavLst>
                                    </p:anim>
                                    <p:anim calcmode="lin" valueType="num">
                                      <p:cBhvr>
                                        <p:cTn id="37" dur="200" fill="hold"/>
                                        <p:tgtEl>
                                          <p:spTgt spid="21515"/>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21516"/>
                                        </p:tgtEl>
                                        <p:attrNameLst>
                                          <p:attrName>style.visibility</p:attrName>
                                        </p:attrNameLst>
                                      </p:cBhvr>
                                      <p:to>
                                        <p:strVal val="visible"/>
                                      </p:to>
                                    </p:set>
                                    <p:anim calcmode="lin" valueType="num">
                                      <p:cBhvr>
                                        <p:cTn id="42" dur="200" fill="hold"/>
                                        <p:tgtEl>
                                          <p:spTgt spid="21516"/>
                                        </p:tgtEl>
                                        <p:attrNameLst>
                                          <p:attrName>ppt_w</p:attrName>
                                        </p:attrNameLst>
                                      </p:cBhvr>
                                      <p:tavLst>
                                        <p:tav tm="0">
                                          <p:val>
                                            <p:fltVal val="0"/>
                                          </p:val>
                                        </p:tav>
                                        <p:tav tm="100000">
                                          <p:val>
                                            <p:strVal val="#ppt_w"/>
                                          </p:val>
                                        </p:tav>
                                      </p:tavLst>
                                    </p:anim>
                                    <p:anim calcmode="lin" valueType="num">
                                      <p:cBhvr>
                                        <p:cTn id="43" dur="200" fill="hold"/>
                                        <p:tgtEl>
                                          <p:spTgt spid="21516"/>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1517"/>
                                        </p:tgtEl>
                                        <p:attrNameLst>
                                          <p:attrName>style.visibility</p:attrName>
                                        </p:attrNameLst>
                                      </p:cBhvr>
                                      <p:to>
                                        <p:strVal val="visible"/>
                                      </p:to>
                                    </p:set>
                                    <p:animEffect transition="in" filter="wipe(left)">
                                      <p:cBhvr>
                                        <p:cTn id="48" dur="300"/>
                                        <p:tgtEl>
                                          <p:spTgt spid="21517"/>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21523"/>
                                        </p:tgtEl>
                                        <p:attrNameLst>
                                          <p:attrName>style.visibility</p:attrName>
                                        </p:attrNameLst>
                                      </p:cBhvr>
                                      <p:to>
                                        <p:strVal val="visible"/>
                                      </p:to>
                                    </p:set>
                                    <p:animEffect transition="in" filter="wipe(left)">
                                      <p:cBhvr>
                                        <p:cTn id="53" dur="300"/>
                                        <p:tgtEl>
                                          <p:spTgt spid="2152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21518"/>
                                        </p:tgtEl>
                                        <p:attrNameLst>
                                          <p:attrName>style.visibility</p:attrName>
                                        </p:attrNameLst>
                                      </p:cBhvr>
                                      <p:to>
                                        <p:strVal val="visible"/>
                                      </p:to>
                                    </p:set>
                                    <p:animEffect transition="in" filter="wipe(left)">
                                      <p:cBhvr>
                                        <p:cTn id="58" dur="300"/>
                                        <p:tgtEl>
                                          <p:spTgt spid="2151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21524"/>
                                        </p:tgtEl>
                                        <p:attrNameLst>
                                          <p:attrName>style.visibility</p:attrName>
                                        </p:attrNameLst>
                                      </p:cBhvr>
                                      <p:to>
                                        <p:strVal val="visible"/>
                                      </p:to>
                                    </p:set>
                                    <p:animEffect transition="in" filter="wipe(left)">
                                      <p:cBhvr>
                                        <p:cTn id="63" dur="300"/>
                                        <p:tgtEl>
                                          <p:spTgt spid="21524"/>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21519"/>
                                        </p:tgtEl>
                                        <p:attrNameLst>
                                          <p:attrName>style.visibility</p:attrName>
                                        </p:attrNameLst>
                                      </p:cBhvr>
                                      <p:to>
                                        <p:strVal val="visible"/>
                                      </p:to>
                                    </p:set>
                                    <p:animEffect transition="in" filter="wipe(left)">
                                      <p:cBhvr>
                                        <p:cTn id="68" dur="300"/>
                                        <p:tgtEl>
                                          <p:spTgt spid="21519"/>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21525"/>
                                        </p:tgtEl>
                                        <p:attrNameLst>
                                          <p:attrName>style.visibility</p:attrName>
                                        </p:attrNameLst>
                                      </p:cBhvr>
                                      <p:to>
                                        <p:strVal val="visible"/>
                                      </p:to>
                                    </p:set>
                                    <p:animEffect transition="in" filter="wipe(left)">
                                      <p:cBhvr>
                                        <p:cTn id="73" dur="300"/>
                                        <p:tgtEl>
                                          <p:spTgt spid="21525"/>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21520"/>
                                        </p:tgtEl>
                                        <p:attrNameLst>
                                          <p:attrName>style.visibility</p:attrName>
                                        </p:attrNameLst>
                                      </p:cBhvr>
                                      <p:to>
                                        <p:strVal val="visible"/>
                                      </p:to>
                                    </p:set>
                                    <p:animEffect transition="in" filter="wipe(left)">
                                      <p:cBhvr>
                                        <p:cTn id="78" dur="300"/>
                                        <p:tgtEl>
                                          <p:spTgt spid="21520"/>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21526"/>
                                        </p:tgtEl>
                                        <p:attrNameLst>
                                          <p:attrName>style.visibility</p:attrName>
                                        </p:attrNameLst>
                                      </p:cBhvr>
                                      <p:to>
                                        <p:strVal val="visible"/>
                                      </p:to>
                                    </p:set>
                                    <p:animEffect transition="in" filter="wipe(left)">
                                      <p:cBhvr>
                                        <p:cTn id="83" dur="300"/>
                                        <p:tgtEl>
                                          <p:spTgt spid="21526"/>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21521"/>
                                        </p:tgtEl>
                                        <p:attrNameLst>
                                          <p:attrName>style.visibility</p:attrName>
                                        </p:attrNameLst>
                                      </p:cBhvr>
                                      <p:to>
                                        <p:strVal val="visible"/>
                                      </p:to>
                                    </p:set>
                                    <p:animEffect transition="in" filter="wipe(left)">
                                      <p:cBhvr>
                                        <p:cTn id="88" dur="300"/>
                                        <p:tgtEl>
                                          <p:spTgt spid="21521"/>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childTnLst>
                                    <p:set>
                                      <p:cBhvr>
                                        <p:cTn id="92" dur="1" fill="hold">
                                          <p:stCondLst>
                                            <p:cond delay="0"/>
                                          </p:stCondLst>
                                        </p:cTn>
                                        <p:tgtEl>
                                          <p:spTgt spid="21527"/>
                                        </p:tgtEl>
                                        <p:attrNameLst>
                                          <p:attrName>style.visibility</p:attrName>
                                        </p:attrNameLst>
                                      </p:cBhvr>
                                      <p:to>
                                        <p:strVal val="visible"/>
                                      </p:to>
                                    </p:set>
                                    <p:animEffect transition="in" filter="wipe(left)">
                                      <p:cBhvr>
                                        <p:cTn id="93" dur="300"/>
                                        <p:tgtEl>
                                          <p:spTgt spid="21527"/>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p:stCondLst>
                                    <p:cond delay="0"/>
                                  </p:stCondLst>
                                  <p:childTnLst>
                                    <p:set>
                                      <p:cBhvr>
                                        <p:cTn id="97" dur="1" fill="hold">
                                          <p:stCondLst>
                                            <p:cond delay="0"/>
                                          </p:stCondLst>
                                        </p:cTn>
                                        <p:tgtEl>
                                          <p:spTgt spid="21522"/>
                                        </p:tgtEl>
                                        <p:attrNameLst>
                                          <p:attrName>style.visibility</p:attrName>
                                        </p:attrNameLst>
                                      </p:cBhvr>
                                      <p:to>
                                        <p:strVal val="visible"/>
                                      </p:to>
                                    </p:set>
                                    <p:animEffect transition="in" filter="wipe(left)">
                                      <p:cBhvr>
                                        <p:cTn id="98" dur="300"/>
                                        <p:tgtEl>
                                          <p:spTgt spid="21522"/>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21528"/>
                                        </p:tgtEl>
                                        <p:attrNameLst>
                                          <p:attrName>style.visibility</p:attrName>
                                        </p:attrNameLst>
                                      </p:cBhvr>
                                      <p:to>
                                        <p:strVal val="visible"/>
                                      </p:to>
                                    </p:set>
                                    <p:animEffect transition="in" filter="wipe(left)">
                                      <p:cBhvr>
                                        <p:cTn id="103" dur="300"/>
                                        <p:tgtEl>
                                          <p:spTgt spid="21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autoUpdateAnimBg="0"/>
      <p:bldP spid="21512" grpId="0" autoUpdateAnimBg="0"/>
      <p:bldP spid="21513" grpId="0" autoUpdateAnimBg="0"/>
      <p:bldP spid="21514" grpId="0" autoUpdateAnimBg="0"/>
      <p:bldP spid="21515" grpId="0" autoUpdateAnimBg="0"/>
      <p:bldP spid="21516" grpId="0" autoUpdateAnimBg="0"/>
      <p:bldP spid="21517" grpId="0" autoUpdateAnimBg="0"/>
      <p:bldP spid="21518" grpId="0" autoUpdateAnimBg="0"/>
      <p:bldP spid="21519" grpId="0" autoUpdateAnimBg="0"/>
      <p:bldP spid="21520" grpId="0" autoUpdateAnimBg="0"/>
      <p:bldP spid="21521" grpId="0" autoUpdateAnimBg="0"/>
      <p:bldP spid="21522" grpId="0" autoUpdateAnimBg="0"/>
      <p:bldP spid="21523" grpId="0" autoUpdateAnimBg="0"/>
      <p:bldP spid="21524" grpId="0" autoUpdateAnimBg="0"/>
      <p:bldP spid="21525" grpId="0" autoUpdateAnimBg="0"/>
      <p:bldP spid="21526" grpId="0" autoUpdateAnimBg="0"/>
      <p:bldP spid="21527" grpId="0" autoUpdateAnimBg="0"/>
      <p:bldP spid="21528" grpId="0" autoUpdateAnimBg="0"/>
      <p:bldP spid="21531"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00">
            <a:alpha val="35000"/>
          </a:srgbClr>
        </a:solidFill>
        <a:effectLst/>
      </p:bgPr>
    </p:bg>
    <p:spTree>
      <p:nvGrpSpPr>
        <p:cNvPr id="1" name=""/>
        <p:cNvGrpSpPr/>
        <p:nvPr/>
      </p:nvGrpSpPr>
      <p:grpSpPr>
        <a:xfrm>
          <a:off x="0" y="0"/>
          <a:ext cx="0" cy="0"/>
          <a:chOff x="0" y="0"/>
          <a:chExt cx="0" cy="0"/>
        </a:xfrm>
      </p:grpSpPr>
      <p:sp>
        <p:nvSpPr>
          <p:cNvPr id="14338" name="Rectangle 7"/>
          <p:cNvSpPr>
            <a:spLocks noGrp="1" noChangeArrowheads="1"/>
          </p:cNvSpPr>
          <p:nvPr>
            <p:ph idx="1"/>
          </p:nvPr>
        </p:nvSpPr>
        <p:spPr>
          <a:xfrm>
            <a:off x="0" y="914400"/>
            <a:ext cx="9144000" cy="5943600"/>
          </a:xfrm>
          <a:noFill/>
        </p:spPr>
        <p:txBody>
          <a:bodyPr/>
          <a:lstStyle/>
          <a:p>
            <a:pPr>
              <a:buFontTx/>
              <a:buNone/>
            </a:pPr>
            <a:r>
              <a:rPr lang="es-ES_tradnl" dirty="0" smtClean="0"/>
              <a:t>1. Es necesario (ser) amable con todos.</a:t>
            </a:r>
          </a:p>
          <a:p>
            <a:pPr>
              <a:buFontTx/>
              <a:buNone/>
            </a:pPr>
            <a:r>
              <a:rPr lang="es-ES_tradnl" dirty="0" smtClean="0"/>
              <a:t>2. Es importante que </a:t>
            </a:r>
            <a:r>
              <a:rPr lang="en-US" dirty="0" err="1" smtClean="0">
                <a:cs typeface="Arial" charset="0"/>
              </a:rPr>
              <a:t>é</a:t>
            </a:r>
            <a:r>
              <a:rPr lang="es-ES_tradnl" dirty="0" smtClean="0"/>
              <a:t>l (darles)   consejos a ellos. </a:t>
            </a:r>
          </a:p>
          <a:p>
            <a:pPr>
              <a:buFontTx/>
              <a:buNone/>
            </a:pPr>
            <a:r>
              <a:rPr lang="es-ES_tradnl" dirty="0" smtClean="0"/>
              <a:t>3. No creo que ellos  (ser)  pacientes en este hospital.</a:t>
            </a:r>
          </a:p>
          <a:p>
            <a:pPr>
              <a:buFontTx/>
              <a:buNone/>
            </a:pPr>
            <a:r>
              <a:rPr lang="es-ES_tradnl" dirty="0" smtClean="0"/>
              <a:t>4. Dudo que ellos  (decir)  la verdad..</a:t>
            </a:r>
          </a:p>
          <a:p>
            <a:pPr>
              <a:buFontTx/>
              <a:buNone/>
            </a:pPr>
            <a:r>
              <a:rPr lang="es-ES_tradnl" dirty="0" smtClean="0"/>
              <a:t>5. S</a:t>
            </a:r>
            <a:r>
              <a:rPr lang="en-US" dirty="0" err="1" smtClean="0">
                <a:cs typeface="Arial" charset="0"/>
              </a:rPr>
              <a:t>é</a:t>
            </a:r>
            <a:r>
              <a:rPr lang="es-ES_tradnl" dirty="0" smtClean="0"/>
              <a:t> que mi </a:t>
            </a:r>
            <a:r>
              <a:rPr lang="es-ES_tradnl" dirty="0" err="1" smtClean="0"/>
              <a:t>mam</a:t>
            </a:r>
            <a:r>
              <a:rPr lang="en-US" dirty="0" err="1" smtClean="0">
                <a:cs typeface="Arial" charset="0"/>
              </a:rPr>
              <a:t>á</a:t>
            </a:r>
            <a:r>
              <a:rPr lang="es-ES_tradnl" dirty="0" smtClean="0"/>
              <a:t> siempre me (decir) la verdad.</a:t>
            </a:r>
          </a:p>
          <a:p>
            <a:pPr>
              <a:buFontTx/>
              <a:buNone/>
            </a:pPr>
            <a:r>
              <a:rPr lang="es-ES_tradnl" dirty="0" smtClean="0"/>
              <a:t>6. </a:t>
            </a:r>
            <a:r>
              <a:rPr lang="en-US" dirty="0" err="1" smtClean="0"/>
              <a:t>Busco</a:t>
            </a:r>
            <a:r>
              <a:rPr lang="en-US" dirty="0" smtClean="0"/>
              <a:t> </a:t>
            </a:r>
            <a:r>
              <a:rPr lang="en-US" dirty="0" err="1" smtClean="0"/>
              <a:t>una</a:t>
            </a:r>
            <a:r>
              <a:rPr lang="en-US" dirty="0" smtClean="0"/>
              <a:t> casa </a:t>
            </a:r>
            <a:r>
              <a:rPr lang="en-US" dirty="0" err="1" smtClean="0"/>
              <a:t>que</a:t>
            </a:r>
            <a:r>
              <a:rPr lang="en-US" dirty="0" smtClean="0"/>
              <a:t>  (</a:t>
            </a:r>
            <a:r>
              <a:rPr lang="en-US" dirty="0" err="1" smtClean="0"/>
              <a:t>tener</a:t>
            </a:r>
            <a:r>
              <a:rPr lang="en-US" dirty="0" smtClean="0"/>
              <a:t>)  vista al mar.</a:t>
            </a:r>
            <a:r>
              <a:rPr lang="es-ES_tradnl" dirty="0" smtClean="0"/>
              <a:t>.</a:t>
            </a:r>
          </a:p>
          <a:p>
            <a:pPr>
              <a:buFontTx/>
              <a:buNone/>
            </a:pPr>
            <a:r>
              <a:rPr lang="es-ES_tradnl" dirty="0" smtClean="0"/>
              <a:t>7. </a:t>
            </a:r>
            <a:r>
              <a:rPr lang="en-US" dirty="0" smtClean="0"/>
              <a:t>No me </a:t>
            </a:r>
            <a:r>
              <a:rPr lang="en-US" dirty="0" err="1" smtClean="0"/>
              <a:t>parece</a:t>
            </a:r>
            <a:r>
              <a:rPr lang="en-US" dirty="0" smtClean="0"/>
              <a:t> </a:t>
            </a:r>
            <a:r>
              <a:rPr lang="en-US" dirty="0" err="1" smtClean="0"/>
              <a:t>que</a:t>
            </a:r>
            <a:r>
              <a:rPr lang="en-US" dirty="0" smtClean="0"/>
              <a:t> </a:t>
            </a:r>
            <a:r>
              <a:rPr lang="en-US" dirty="0" err="1" smtClean="0"/>
              <a:t>ellos</a:t>
            </a:r>
            <a:r>
              <a:rPr lang="en-US" dirty="0" smtClean="0"/>
              <a:t>  (</a:t>
            </a:r>
            <a:r>
              <a:rPr lang="en-US" dirty="0" err="1" smtClean="0"/>
              <a:t>conducir</a:t>
            </a:r>
            <a:r>
              <a:rPr lang="en-US" dirty="0" smtClean="0"/>
              <a:t>)  </a:t>
            </a:r>
            <a:r>
              <a:rPr lang="en-US" dirty="0" err="1" smtClean="0"/>
              <a:t>bien</a:t>
            </a:r>
            <a:r>
              <a:rPr lang="en-US" dirty="0" smtClean="0"/>
              <a:t>.</a:t>
            </a:r>
            <a:endParaRPr lang="es-ES_tradnl" dirty="0" smtClean="0"/>
          </a:p>
          <a:p>
            <a:pPr>
              <a:buFontTx/>
              <a:buNone/>
            </a:pPr>
            <a:r>
              <a:rPr lang="es-ES_tradnl" dirty="0" smtClean="0"/>
              <a:t>8. Hay duda que </a:t>
            </a:r>
            <a:r>
              <a:rPr lang="en-US" dirty="0" err="1" smtClean="0">
                <a:cs typeface="Arial" charset="0"/>
              </a:rPr>
              <a:t>é</a:t>
            </a:r>
            <a:r>
              <a:rPr lang="es-ES_tradnl" dirty="0" smtClean="0"/>
              <a:t>l  (</a:t>
            </a:r>
            <a:r>
              <a:rPr lang="es-ES_tradnl" dirty="0" err="1" smtClean="0"/>
              <a:t>ba</a:t>
            </a:r>
            <a:r>
              <a:rPr lang="en-US" dirty="0" err="1" smtClean="0">
                <a:cs typeface="Arial" charset="0"/>
              </a:rPr>
              <a:t>ñ</a:t>
            </a:r>
            <a:r>
              <a:rPr lang="es-ES_tradnl" dirty="0" err="1" smtClean="0"/>
              <a:t>arse</a:t>
            </a:r>
            <a:r>
              <a:rPr lang="es-ES_tradnl" dirty="0" smtClean="0"/>
              <a:t>)  todos los d</a:t>
            </a:r>
            <a:r>
              <a:rPr lang="en-US" dirty="0" err="1" smtClean="0">
                <a:cs typeface="Arial" charset="0"/>
              </a:rPr>
              <a:t>í</a:t>
            </a:r>
            <a:r>
              <a:rPr lang="es-ES_tradnl" dirty="0" smtClean="0"/>
              <a:t>as.</a:t>
            </a:r>
          </a:p>
          <a:p>
            <a:pPr>
              <a:buFontTx/>
              <a:buNone/>
            </a:pPr>
            <a:r>
              <a:rPr lang="es-ES_tradnl" dirty="0" smtClean="0"/>
              <a:t>9. No creen que (haber)  examen hoy.</a:t>
            </a:r>
          </a:p>
          <a:p>
            <a:pPr>
              <a:buFontTx/>
              <a:buNone/>
            </a:pPr>
            <a:r>
              <a:rPr lang="es-ES_tradnl" dirty="0" smtClean="0"/>
              <a:t>10. Pienso que mi novio me (traer)  al concierto.</a:t>
            </a:r>
            <a:r>
              <a:rPr lang="es-ES_tradnl" dirty="0" smtClean="0">
                <a:solidFill>
                  <a:srgbClr val="FFCC99"/>
                </a:solidFill>
              </a:rPr>
              <a:t> </a:t>
            </a:r>
          </a:p>
        </p:txBody>
      </p:sp>
      <p:sp>
        <p:nvSpPr>
          <p:cNvPr id="38920" name="Text Box 8"/>
          <p:cNvSpPr txBox="1">
            <a:spLocks noChangeArrowheads="1"/>
          </p:cNvSpPr>
          <p:nvPr/>
        </p:nvSpPr>
        <p:spPr bwMode="auto">
          <a:xfrm>
            <a:off x="2590800" y="884238"/>
            <a:ext cx="914400" cy="579438"/>
          </a:xfrm>
          <a:prstGeom prst="rect">
            <a:avLst/>
          </a:prstGeom>
          <a:solidFill>
            <a:schemeClr val="accent5">
              <a:lumMod val="75000"/>
            </a:schemeClr>
          </a:solidFill>
          <a:ln w="9525">
            <a:noFill/>
            <a:miter lim="800000"/>
            <a:headEnd/>
            <a:tailEnd/>
          </a:ln>
          <a:effectLst/>
        </p:spPr>
        <p:txBody>
          <a:bodyPr>
            <a:spAutoFit/>
          </a:bodyPr>
          <a:lstStyle/>
          <a:p>
            <a:pPr>
              <a:defRPr/>
            </a:pPr>
            <a:r>
              <a:rPr lang="es-ES_tradnl" sz="3200" b="1" dirty="0">
                <a:solidFill>
                  <a:srgbClr val="FFFF00"/>
                </a:solidFill>
              </a:rPr>
              <a:t> ser     </a:t>
            </a:r>
          </a:p>
        </p:txBody>
      </p:sp>
      <p:sp>
        <p:nvSpPr>
          <p:cNvPr id="38921" name="Text Box 9"/>
          <p:cNvSpPr txBox="1">
            <a:spLocks noChangeArrowheads="1"/>
          </p:cNvSpPr>
          <p:nvPr/>
        </p:nvSpPr>
        <p:spPr bwMode="auto">
          <a:xfrm>
            <a:off x="4038600" y="1493838"/>
            <a:ext cx="1447800" cy="579438"/>
          </a:xfrm>
          <a:prstGeom prst="rect">
            <a:avLst/>
          </a:prstGeom>
          <a:solidFill>
            <a:schemeClr val="accent5">
              <a:lumMod val="75000"/>
            </a:schemeClr>
          </a:solidFill>
          <a:ln w="9525">
            <a:noFill/>
            <a:miter lim="800000"/>
            <a:headEnd/>
            <a:tailEnd/>
          </a:ln>
          <a:effectLst/>
        </p:spPr>
        <p:txBody>
          <a:bodyPr>
            <a:spAutoFit/>
          </a:bodyPr>
          <a:lstStyle/>
          <a:p>
            <a:pPr>
              <a:defRPr/>
            </a:pPr>
            <a:r>
              <a:rPr lang="es-ES_tradnl" sz="3200" b="1">
                <a:solidFill>
                  <a:srgbClr val="FFFF00"/>
                </a:solidFill>
              </a:rPr>
              <a:t>les d</a:t>
            </a:r>
            <a:r>
              <a:rPr lang="en-US" sz="3200" b="1">
                <a:solidFill>
                  <a:srgbClr val="FFFF00"/>
                </a:solidFill>
                <a:cs typeface="Arial" charset="0"/>
              </a:rPr>
              <a:t>é</a:t>
            </a:r>
          </a:p>
        </p:txBody>
      </p:sp>
      <p:sp>
        <p:nvSpPr>
          <p:cNvPr id="38922" name="Text Box 10"/>
          <p:cNvSpPr txBox="1">
            <a:spLocks noChangeArrowheads="1"/>
          </p:cNvSpPr>
          <p:nvPr/>
        </p:nvSpPr>
        <p:spPr bwMode="auto">
          <a:xfrm>
            <a:off x="3477277" y="2101115"/>
            <a:ext cx="990600" cy="579438"/>
          </a:xfrm>
          <a:prstGeom prst="rect">
            <a:avLst/>
          </a:prstGeom>
          <a:solidFill>
            <a:schemeClr val="accent5">
              <a:lumMod val="75000"/>
            </a:schemeClr>
          </a:solidFill>
          <a:ln w="9525">
            <a:noFill/>
            <a:miter lim="800000"/>
            <a:headEnd/>
            <a:tailEnd/>
          </a:ln>
          <a:effectLst/>
        </p:spPr>
        <p:txBody>
          <a:bodyPr>
            <a:spAutoFit/>
          </a:bodyPr>
          <a:lstStyle/>
          <a:p>
            <a:pPr>
              <a:defRPr/>
            </a:pPr>
            <a:r>
              <a:rPr lang="es-ES_tradnl" sz="3200" b="1" dirty="0" smtClean="0">
                <a:solidFill>
                  <a:srgbClr val="FFFF00"/>
                </a:solidFill>
              </a:rPr>
              <a:t>sean</a:t>
            </a:r>
            <a:endParaRPr lang="es-ES_tradnl" sz="3200" b="1" dirty="0">
              <a:solidFill>
                <a:srgbClr val="FFFF00"/>
              </a:solidFill>
            </a:endParaRPr>
          </a:p>
        </p:txBody>
      </p:sp>
      <p:sp>
        <p:nvSpPr>
          <p:cNvPr id="38923" name="Text Box 11"/>
          <p:cNvSpPr txBox="1">
            <a:spLocks noChangeArrowheads="1"/>
          </p:cNvSpPr>
          <p:nvPr/>
        </p:nvSpPr>
        <p:spPr bwMode="auto">
          <a:xfrm>
            <a:off x="3124200" y="2636838"/>
            <a:ext cx="1219200" cy="549275"/>
          </a:xfrm>
          <a:prstGeom prst="rect">
            <a:avLst/>
          </a:prstGeom>
          <a:solidFill>
            <a:schemeClr val="accent5">
              <a:lumMod val="75000"/>
            </a:schemeClr>
          </a:solidFill>
          <a:ln w="9525">
            <a:noFill/>
            <a:miter lim="800000"/>
            <a:headEnd/>
            <a:tailEnd/>
          </a:ln>
          <a:effectLst/>
        </p:spPr>
        <p:txBody>
          <a:bodyPr wrap="square">
            <a:spAutoFit/>
          </a:bodyPr>
          <a:lstStyle/>
          <a:p>
            <a:pPr algn="ctr">
              <a:defRPr/>
            </a:pPr>
            <a:r>
              <a:rPr lang="es-ES_tradnl" sz="3000" b="1" dirty="0" smtClean="0">
                <a:solidFill>
                  <a:srgbClr val="FFFF00"/>
                </a:solidFill>
              </a:rPr>
              <a:t>digan</a:t>
            </a:r>
            <a:endParaRPr lang="es-ES_tradnl" sz="3000" b="1" dirty="0">
              <a:solidFill>
                <a:srgbClr val="FFFF00"/>
              </a:solidFill>
            </a:endParaRPr>
          </a:p>
        </p:txBody>
      </p:sp>
      <p:sp>
        <p:nvSpPr>
          <p:cNvPr id="38924" name="Text Box 12"/>
          <p:cNvSpPr txBox="1">
            <a:spLocks noChangeArrowheads="1"/>
          </p:cNvSpPr>
          <p:nvPr/>
        </p:nvSpPr>
        <p:spPr bwMode="auto">
          <a:xfrm>
            <a:off x="5334000" y="3246438"/>
            <a:ext cx="1219200" cy="579438"/>
          </a:xfrm>
          <a:prstGeom prst="rect">
            <a:avLst/>
          </a:prstGeom>
          <a:solidFill>
            <a:schemeClr val="accent5">
              <a:lumMod val="75000"/>
            </a:schemeClr>
          </a:solidFill>
          <a:ln w="9525">
            <a:noFill/>
            <a:miter lim="800000"/>
            <a:headEnd/>
            <a:tailEnd/>
          </a:ln>
          <a:effectLst/>
        </p:spPr>
        <p:txBody>
          <a:bodyPr>
            <a:spAutoFit/>
          </a:bodyPr>
          <a:lstStyle/>
          <a:p>
            <a:pPr>
              <a:defRPr/>
            </a:pPr>
            <a:r>
              <a:rPr lang="es-ES_tradnl" sz="3200" b="1" dirty="0">
                <a:solidFill>
                  <a:srgbClr val="FFFF00"/>
                </a:solidFill>
              </a:rPr>
              <a:t>dice</a:t>
            </a:r>
            <a:endParaRPr lang="es-ES_tradnl" sz="3200" dirty="0">
              <a:solidFill>
                <a:srgbClr val="FFFF00"/>
              </a:solidFill>
            </a:endParaRPr>
          </a:p>
        </p:txBody>
      </p:sp>
      <p:sp>
        <p:nvSpPr>
          <p:cNvPr id="38925" name="Text Box 13"/>
          <p:cNvSpPr txBox="1">
            <a:spLocks noChangeArrowheads="1"/>
          </p:cNvSpPr>
          <p:nvPr/>
        </p:nvSpPr>
        <p:spPr bwMode="auto">
          <a:xfrm>
            <a:off x="3811140" y="3810000"/>
            <a:ext cx="1306231" cy="579438"/>
          </a:xfrm>
          <a:prstGeom prst="rect">
            <a:avLst/>
          </a:prstGeom>
          <a:solidFill>
            <a:schemeClr val="accent5">
              <a:lumMod val="75000"/>
            </a:schemeClr>
          </a:solidFill>
          <a:ln w="9525">
            <a:noFill/>
            <a:miter lim="800000"/>
            <a:headEnd/>
            <a:tailEnd/>
          </a:ln>
          <a:effectLst/>
        </p:spPr>
        <p:txBody>
          <a:bodyPr wrap="square">
            <a:spAutoFit/>
          </a:bodyPr>
          <a:lstStyle/>
          <a:p>
            <a:pPr algn="ctr">
              <a:defRPr/>
            </a:pPr>
            <a:r>
              <a:rPr lang="es-ES_tradnl" sz="3200" b="1" dirty="0" smtClean="0">
                <a:solidFill>
                  <a:srgbClr val="FFFF00"/>
                </a:solidFill>
              </a:rPr>
              <a:t>tenga</a:t>
            </a:r>
            <a:endParaRPr lang="es-ES_tradnl" sz="3200" b="1" dirty="0">
              <a:solidFill>
                <a:srgbClr val="FFFF00"/>
              </a:solidFill>
            </a:endParaRPr>
          </a:p>
        </p:txBody>
      </p:sp>
      <p:sp>
        <p:nvSpPr>
          <p:cNvPr id="38926" name="Text Box 14"/>
          <p:cNvSpPr txBox="1">
            <a:spLocks noChangeArrowheads="1"/>
          </p:cNvSpPr>
          <p:nvPr/>
        </p:nvSpPr>
        <p:spPr bwMode="auto">
          <a:xfrm>
            <a:off x="4368547" y="4389438"/>
            <a:ext cx="2008822" cy="579438"/>
          </a:xfrm>
          <a:prstGeom prst="rect">
            <a:avLst/>
          </a:prstGeom>
          <a:solidFill>
            <a:schemeClr val="accent5">
              <a:lumMod val="75000"/>
            </a:schemeClr>
          </a:solidFill>
          <a:ln w="9525">
            <a:noFill/>
            <a:miter lim="800000"/>
            <a:headEnd/>
            <a:tailEnd/>
          </a:ln>
          <a:effectLst/>
        </p:spPr>
        <p:txBody>
          <a:bodyPr wrap="square">
            <a:spAutoFit/>
          </a:bodyPr>
          <a:lstStyle/>
          <a:p>
            <a:pPr>
              <a:defRPr/>
            </a:pPr>
            <a:r>
              <a:rPr lang="es-ES_tradnl" sz="3200" b="1" dirty="0" smtClean="0">
                <a:solidFill>
                  <a:srgbClr val="FFFF00"/>
                </a:solidFill>
              </a:rPr>
              <a:t>conduzcan</a:t>
            </a:r>
            <a:endParaRPr lang="es-ES_tradnl" sz="3200" b="1" dirty="0">
              <a:solidFill>
                <a:srgbClr val="FFFF00"/>
              </a:solidFill>
            </a:endParaRPr>
          </a:p>
        </p:txBody>
      </p:sp>
      <p:sp>
        <p:nvSpPr>
          <p:cNvPr id="38927" name="Text Box 15"/>
          <p:cNvSpPr txBox="1">
            <a:spLocks noChangeArrowheads="1"/>
          </p:cNvSpPr>
          <p:nvPr/>
        </p:nvSpPr>
        <p:spPr bwMode="auto">
          <a:xfrm>
            <a:off x="3276600" y="4968876"/>
            <a:ext cx="1828800" cy="579438"/>
          </a:xfrm>
          <a:prstGeom prst="rect">
            <a:avLst/>
          </a:prstGeom>
          <a:solidFill>
            <a:schemeClr val="accent5">
              <a:lumMod val="75000"/>
            </a:schemeClr>
          </a:solidFill>
          <a:ln w="9525">
            <a:noFill/>
            <a:miter lim="800000"/>
            <a:headEnd/>
            <a:tailEnd/>
          </a:ln>
          <a:effectLst/>
        </p:spPr>
        <p:txBody>
          <a:bodyPr>
            <a:spAutoFit/>
          </a:bodyPr>
          <a:lstStyle/>
          <a:p>
            <a:pPr>
              <a:defRPr/>
            </a:pPr>
            <a:r>
              <a:rPr lang="es-ES_tradnl" sz="3200" b="1" dirty="0">
                <a:solidFill>
                  <a:srgbClr val="FFFF00"/>
                </a:solidFill>
              </a:rPr>
              <a:t>se </a:t>
            </a:r>
            <a:r>
              <a:rPr lang="es-ES_tradnl" sz="3200" b="1" dirty="0" err="1">
                <a:solidFill>
                  <a:srgbClr val="FFFF00"/>
                </a:solidFill>
              </a:rPr>
              <a:t>ba</a:t>
            </a:r>
            <a:r>
              <a:rPr lang="en-US" sz="3200" b="1" dirty="0" err="1">
                <a:solidFill>
                  <a:srgbClr val="FFFF00"/>
                </a:solidFill>
                <a:cs typeface="Arial" charset="0"/>
              </a:rPr>
              <a:t>ñ</a:t>
            </a:r>
            <a:r>
              <a:rPr lang="es-ES_tradnl" sz="3200" b="1" dirty="0">
                <a:solidFill>
                  <a:srgbClr val="FFFF00"/>
                </a:solidFill>
              </a:rPr>
              <a:t>e</a:t>
            </a:r>
          </a:p>
        </p:txBody>
      </p:sp>
      <p:sp>
        <p:nvSpPr>
          <p:cNvPr id="38928" name="Text Box 16"/>
          <p:cNvSpPr txBox="1">
            <a:spLocks noChangeArrowheads="1"/>
          </p:cNvSpPr>
          <p:nvPr/>
        </p:nvSpPr>
        <p:spPr bwMode="auto">
          <a:xfrm>
            <a:off x="2743200" y="5532438"/>
            <a:ext cx="1447800" cy="579438"/>
          </a:xfrm>
          <a:prstGeom prst="rect">
            <a:avLst/>
          </a:prstGeom>
          <a:solidFill>
            <a:schemeClr val="accent5">
              <a:lumMod val="75000"/>
            </a:schemeClr>
          </a:solidFill>
          <a:ln w="9525">
            <a:noFill/>
            <a:miter lim="800000"/>
            <a:headEnd/>
            <a:tailEnd/>
          </a:ln>
          <a:effectLst/>
        </p:spPr>
        <p:txBody>
          <a:bodyPr>
            <a:spAutoFit/>
          </a:bodyPr>
          <a:lstStyle/>
          <a:p>
            <a:pPr>
              <a:defRPr/>
            </a:pPr>
            <a:r>
              <a:rPr lang="es-ES_tradnl" sz="3200" b="1">
                <a:solidFill>
                  <a:srgbClr val="FFFF00"/>
                </a:solidFill>
              </a:rPr>
              <a:t> haya</a:t>
            </a:r>
          </a:p>
        </p:txBody>
      </p:sp>
      <p:sp>
        <p:nvSpPr>
          <p:cNvPr id="38929" name="Text Box 17"/>
          <p:cNvSpPr txBox="1">
            <a:spLocks noChangeArrowheads="1"/>
          </p:cNvSpPr>
          <p:nvPr/>
        </p:nvSpPr>
        <p:spPr bwMode="auto">
          <a:xfrm>
            <a:off x="4687439" y="6142038"/>
            <a:ext cx="1295400" cy="579438"/>
          </a:xfrm>
          <a:prstGeom prst="rect">
            <a:avLst/>
          </a:prstGeom>
          <a:solidFill>
            <a:schemeClr val="accent5">
              <a:lumMod val="75000"/>
            </a:schemeClr>
          </a:solidFill>
          <a:ln w="9525">
            <a:noFill/>
            <a:miter lim="800000"/>
            <a:headEnd/>
            <a:tailEnd/>
          </a:ln>
          <a:effectLst/>
        </p:spPr>
        <p:txBody>
          <a:bodyPr>
            <a:spAutoFit/>
          </a:bodyPr>
          <a:lstStyle/>
          <a:p>
            <a:pPr>
              <a:defRPr/>
            </a:pPr>
            <a:r>
              <a:rPr lang="es-ES_tradnl" sz="3200" b="1" dirty="0">
                <a:solidFill>
                  <a:srgbClr val="FFFF00"/>
                </a:solidFill>
              </a:rPr>
              <a:t> trae</a:t>
            </a:r>
          </a:p>
        </p:txBody>
      </p:sp>
      <p:sp>
        <p:nvSpPr>
          <p:cNvPr id="14" name="Rectangle 2"/>
          <p:cNvSpPr txBox="1">
            <a:spLocks noChangeArrowheads="1"/>
          </p:cNvSpPr>
          <p:nvPr/>
        </p:nvSpPr>
        <p:spPr>
          <a:xfrm>
            <a:off x="0" y="0"/>
            <a:ext cx="8763000" cy="762000"/>
          </a:xfrm>
          <a:prstGeom prst="rect">
            <a:avLst/>
          </a:prstGeom>
        </p:spPr>
        <p:txBody>
          <a:bodyPr/>
          <a:lstStyle/>
          <a:p>
            <a:pPr algn="ctr">
              <a:defRPr/>
            </a:pPr>
            <a:r>
              <a:rPr lang="es-MX" sz="3700" kern="0" dirty="0">
                <a:solidFill>
                  <a:schemeClr val="tx2"/>
                </a:solidFill>
                <a:latin typeface="+mj-lt"/>
                <a:ea typeface="+mj-ea"/>
                <a:cs typeface="+mj-cs"/>
              </a:rPr>
              <a:t>Subjuntivo, Infinitivo o Indicativo</a:t>
            </a:r>
          </a:p>
        </p:txBody>
      </p:sp>
    </p:spTree>
    <p:extLst>
      <p:ext uri="{BB962C8B-B14F-4D97-AF65-F5344CB8AC3E}">
        <p14:creationId xmlns:p14="http://schemas.microsoft.com/office/powerpoint/2010/main" val="4548254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920"/>
                                        </p:tgtEl>
                                        <p:attrNameLst>
                                          <p:attrName>style.visibility</p:attrName>
                                        </p:attrNameLst>
                                      </p:cBhvr>
                                      <p:to>
                                        <p:strVal val="visible"/>
                                      </p:to>
                                    </p:set>
                                    <p:animEffect transition="in" filter="dissolve">
                                      <p:cBhvr>
                                        <p:cTn id="7" dur="500"/>
                                        <p:tgtEl>
                                          <p:spTgt spid="3892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8921"/>
                                        </p:tgtEl>
                                        <p:attrNameLst>
                                          <p:attrName>style.visibility</p:attrName>
                                        </p:attrNameLst>
                                      </p:cBhvr>
                                      <p:to>
                                        <p:strVal val="visible"/>
                                      </p:to>
                                    </p:set>
                                    <p:animEffect transition="in" filter="dissolve">
                                      <p:cBhvr>
                                        <p:cTn id="12" dur="500"/>
                                        <p:tgtEl>
                                          <p:spTgt spid="3892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8922"/>
                                        </p:tgtEl>
                                        <p:attrNameLst>
                                          <p:attrName>style.visibility</p:attrName>
                                        </p:attrNameLst>
                                      </p:cBhvr>
                                      <p:to>
                                        <p:strVal val="visible"/>
                                      </p:to>
                                    </p:set>
                                    <p:animEffect transition="in" filter="dissolve">
                                      <p:cBhvr>
                                        <p:cTn id="17" dur="500"/>
                                        <p:tgtEl>
                                          <p:spTgt spid="3892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8923"/>
                                        </p:tgtEl>
                                        <p:attrNameLst>
                                          <p:attrName>style.visibility</p:attrName>
                                        </p:attrNameLst>
                                      </p:cBhvr>
                                      <p:to>
                                        <p:strVal val="visible"/>
                                      </p:to>
                                    </p:set>
                                    <p:animEffect transition="in" filter="dissolve">
                                      <p:cBhvr>
                                        <p:cTn id="22" dur="500"/>
                                        <p:tgtEl>
                                          <p:spTgt spid="3892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8924"/>
                                        </p:tgtEl>
                                        <p:attrNameLst>
                                          <p:attrName>style.visibility</p:attrName>
                                        </p:attrNameLst>
                                      </p:cBhvr>
                                      <p:to>
                                        <p:strVal val="visible"/>
                                      </p:to>
                                    </p:set>
                                    <p:animEffect transition="in" filter="dissolve">
                                      <p:cBhvr>
                                        <p:cTn id="27" dur="500"/>
                                        <p:tgtEl>
                                          <p:spTgt spid="3892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8925"/>
                                        </p:tgtEl>
                                        <p:attrNameLst>
                                          <p:attrName>style.visibility</p:attrName>
                                        </p:attrNameLst>
                                      </p:cBhvr>
                                      <p:to>
                                        <p:strVal val="visible"/>
                                      </p:to>
                                    </p:set>
                                    <p:animEffect transition="in" filter="dissolve">
                                      <p:cBhvr>
                                        <p:cTn id="32" dur="500"/>
                                        <p:tgtEl>
                                          <p:spTgt spid="3892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8926"/>
                                        </p:tgtEl>
                                        <p:attrNameLst>
                                          <p:attrName>style.visibility</p:attrName>
                                        </p:attrNameLst>
                                      </p:cBhvr>
                                      <p:to>
                                        <p:strVal val="visible"/>
                                      </p:to>
                                    </p:set>
                                    <p:animEffect transition="in" filter="dissolve">
                                      <p:cBhvr>
                                        <p:cTn id="37" dur="500"/>
                                        <p:tgtEl>
                                          <p:spTgt spid="38926"/>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8927"/>
                                        </p:tgtEl>
                                        <p:attrNameLst>
                                          <p:attrName>style.visibility</p:attrName>
                                        </p:attrNameLst>
                                      </p:cBhvr>
                                      <p:to>
                                        <p:strVal val="visible"/>
                                      </p:to>
                                    </p:set>
                                    <p:animEffect transition="in" filter="dissolve">
                                      <p:cBhvr>
                                        <p:cTn id="42" dur="500"/>
                                        <p:tgtEl>
                                          <p:spTgt spid="3892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8928"/>
                                        </p:tgtEl>
                                        <p:attrNameLst>
                                          <p:attrName>style.visibility</p:attrName>
                                        </p:attrNameLst>
                                      </p:cBhvr>
                                      <p:to>
                                        <p:strVal val="visible"/>
                                      </p:to>
                                    </p:set>
                                    <p:animEffect transition="in" filter="dissolve">
                                      <p:cBhvr>
                                        <p:cTn id="47" dur="500"/>
                                        <p:tgtEl>
                                          <p:spTgt spid="38928"/>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8929"/>
                                        </p:tgtEl>
                                        <p:attrNameLst>
                                          <p:attrName>style.visibility</p:attrName>
                                        </p:attrNameLst>
                                      </p:cBhvr>
                                      <p:to>
                                        <p:strVal val="visible"/>
                                      </p:to>
                                    </p:set>
                                    <p:animEffect transition="in" filter="dissolve">
                                      <p:cBhvr>
                                        <p:cTn id="52" dur="500"/>
                                        <p:tgtEl>
                                          <p:spTgt spid="389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0" grpId="0" animBg="1"/>
      <p:bldP spid="38921" grpId="0" animBg="1"/>
      <p:bldP spid="38922" grpId="0" animBg="1"/>
      <p:bldP spid="38923" grpId="0" animBg="1"/>
      <p:bldP spid="38924" grpId="0" animBg="1"/>
      <p:bldP spid="38925" grpId="0" animBg="1"/>
      <p:bldP spid="38926" grpId="0" animBg="1"/>
      <p:bldP spid="38927" grpId="0" animBg="1"/>
      <p:bldP spid="38928" grpId="0" animBg="1"/>
      <p:bldP spid="3892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05144" y="91220"/>
            <a:ext cx="9038855" cy="6766780"/>
          </a:xfrm>
        </p:spPr>
        <p:txBody>
          <a:bodyPr>
            <a:normAutofit/>
          </a:bodyPr>
          <a:lstStyle/>
          <a:p>
            <a:pPr marL="609600" indent="-609600">
              <a:buFontTx/>
              <a:buNone/>
            </a:pPr>
            <a:r>
              <a:rPr lang="en-US" dirty="0"/>
              <a:t>1. </a:t>
            </a:r>
            <a:r>
              <a:rPr lang="en-US" dirty="0" err="1"/>
              <a:t>Isabelita</a:t>
            </a:r>
            <a:r>
              <a:rPr lang="en-US" dirty="0"/>
              <a:t>, </a:t>
            </a:r>
            <a:r>
              <a:rPr lang="en-US" dirty="0" smtClean="0"/>
              <a:t>me </a:t>
            </a:r>
            <a:r>
              <a:rPr lang="en-US" dirty="0" err="1"/>
              <a:t>preocupa</a:t>
            </a:r>
            <a:r>
              <a:rPr lang="en-US" dirty="0"/>
              <a:t> </a:t>
            </a:r>
            <a:r>
              <a:rPr lang="en-US" dirty="0" err="1"/>
              <a:t>que</a:t>
            </a:r>
            <a:r>
              <a:rPr lang="en-US" dirty="0"/>
              <a:t> </a:t>
            </a:r>
            <a:r>
              <a:rPr lang="en-US" dirty="0" smtClean="0"/>
              <a:t>no </a:t>
            </a:r>
            <a:r>
              <a:rPr lang="en-US" dirty="0"/>
              <a:t>(saber) </a:t>
            </a:r>
            <a:r>
              <a:rPr lang="en-US" dirty="0" err="1" smtClean="0"/>
              <a:t>escoger</a:t>
            </a:r>
            <a:r>
              <a:rPr lang="en-US" dirty="0"/>
              <a:t> </a:t>
            </a:r>
            <a:r>
              <a:rPr lang="en-US" dirty="0" smtClean="0"/>
              <a:t>a </a:t>
            </a:r>
            <a:r>
              <a:rPr lang="en-US" dirty="0"/>
              <a:t>un </a:t>
            </a:r>
            <a:r>
              <a:rPr lang="en-US" dirty="0" err="1"/>
              <a:t>buen</a:t>
            </a:r>
            <a:r>
              <a:rPr lang="en-US" dirty="0"/>
              <a:t> amigo</a:t>
            </a:r>
            <a:r>
              <a:rPr lang="en-US" dirty="0" smtClean="0"/>
              <a:t>.</a:t>
            </a:r>
          </a:p>
          <a:p>
            <a:pPr marL="609600" indent="-609600">
              <a:lnSpc>
                <a:spcPct val="120000"/>
              </a:lnSpc>
              <a:buNone/>
            </a:pPr>
            <a:r>
              <a:rPr lang="en-US" dirty="0" smtClean="0"/>
              <a:t>2. </a:t>
            </a:r>
            <a:r>
              <a:rPr lang="en-US" dirty="0" err="1" smtClean="0"/>
              <a:t>Temo</a:t>
            </a:r>
            <a:r>
              <a:rPr lang="en-US" dirty="0" smtClean="0"/>
              <a:t> </a:t>
            </a:r>
            <a:r>
              <a:rPr lang="en-US" dirty="0" err="1" smtClean="0"/>
              <a:t>que</a:t>
            </a:r>
            <a:r>
              <a:rPr lang="en-US" dirty="0" smtClean="0"/>
              <a:t> Pablo y </a:t>
            </a:r>
            <a:r>
              <a:rPr lang="en-US" dirty="0" err="1" smtClean="0"/>
              <a:t>yo</a:t>
            </a:r>
            <a:r>
              <a:rPr lang="en-US" dirty="0" smtClean="0"/>
              <a:t> no  (</a:t>
            </a:r>
            <a:r>
              <a:rPr lang="en-US" dirty="0" err="1" smtClean="0"/>
              <a:t>reconciliarse</a:t>
            </a:r>
            <a:r>
              <a:rPr lang="en-US" dirty="0" smtClean="0"/>
              <a:t>).</a:t>
            </a:r>
          </a:p>
          <a:p>
            <a:pPr marL="609600" indent="-609600">
              <a:lnSpc>
                <a:spcPct val="120000"/>
              </a:lnSpc>
              <a:buNone/>
            </a:pPr>
            <a:r>
              <a:rPr lang="en-US" dirty="0" smtClean="0"/>
              <a:t>3. Los amigos de Juan </a:t>
            </a:r>
            <a:r>
              <a:rPr lang="en-US" dirty="0" err="1" smtClean="0"/>
              <a:t>saben</a:t>
            </a:r>
            <a:r>
              <a:rPr lang="en-US" dirty="0" smtClean="0"/>
              <a:t> </a:t>
            </a:r>
            <a:r>
              <a:rPr lang="en-US" dirty="0" err="1" smtClean="0"/>
              <a:t>que</a:t>
            </a:r>
            <a:r>
              <a:rPr lang="en-US" dirty="0" smtClean="0"/>
              <a:t> </a:t>
            </a:r>
            <a:r>
              <a:rPr lang="en-US" dirty="0" err="1" smtClean="0"/>
              <a:t>él</a:t>
            </a:r>
            <a:r>
              <a:rPr lang="en-US" dirty="0" smtClean="0"/>
              <a:t>   (</a:t>
            </a:r>
            <a:r>
              <a:rPr lang="en-US" dirty="0" err="1" smtClean="0"/>
              <a:t>estar</a:t>
            </a:r>
            <a:r>
              <a:rPr lang="en-US" dirty="0" smtClean="0"/>
              <a:t>) </a:t>
            </a:r>
            <a:r>
              <a:rPr lang="en-US" dirty="0" err="1" smtClean="0"/>
              <a:t>enojado</a:t>
            </a:r>
            <a:r>
              <a:rPr lang="en-US" dirty="0" smtClean="0"/>
              <a:t> con </a:t>
            </a:r>
            <a:r>
              <a:rPr lang="en-US" dirty="0" err="1" smtClean="0"/>
              <a:t>ellos</a:t>
            </a:r>
            <a:r>
              <a:rPr lang="en-US" dirty="0" smtClean="0"/>
              <a:t>.</a:t>
            </a:r>
          </a:p>
          <a:p>
            <a:pPr marL="609600" indent="-609600">
              <a:lnSpc>
                <a:spcPct val="120000"/>
              </a:lnSpc>
              <a:buNone/>
            </a:pPr>
            <a:r>
              <a:rPr lang="en-US" dirty="0" smtClean="0"/>
              <a:t>4. </a:t>
            </a:r>
            <a:r>
              <a:rPr lang="en-US" dirty="0" err="1" smtClean="0"/>
              <a:t>Es</a:t>
            </a:r>
            <a:r>
              <a:rPr lang="en-US" dirty="0" smtClean="0"/>
              <a:t> </a:t>
            </a:r>
            <a:r>
              <a:rPr lang="en-US" dirty="0" err="1" smtClean="0"/>
              <a:t>importante</a:t>
            </a:r>
            <a:r>
              <a:rPr lang="en-US" dirty="0" smtClean="0"/>
              <a:t> </a:t>
            </a:r>
            <a:r>
              <a:rPr lang="en-US" dirty="0" err="1" smtClean="0"/>
              <a:t>que</a:t>
            </a:r>
            <a:r>
              <a:rPr lang="en-US" dirty="0" smtClean="0"/>
              <a:t> </a:t>
            </a:r>
            <a:r>
              <a:rPr lang="en-US" dirty="0" err="1" smtClean="0"/>
              <a:t>tú</a:t>
            </a:r>
            <a:r>
              <a:rPr lang="en-US" dirty="0" smtClean="0"/>
              <a:t> les (</a:t>
            </a:r>
            <a:r>
              <a:rPr lang="en-US" dirty="0" err="1" smtClean="0"/>
              <a:t>hacer</a:t>
            </a:r>
            <a:r>
              <a:rPr lang="en-US" dirty="0" smtClean="0"/>
              <a:t>) </a:t>
            </a:r>
            <a:r>
              <a:rPr lang="en-US" dirty="0" err="1" smtClean="0"/>
              <a:t>caso</a:t>
            </a:r>
            <a:r>
              <a:rPr lang="en-US" dirty="0" smtClean="0"/>
              <a:t> a </a:t>
            </a:r>
            <a:r>
              <a:rPr lang="en-US" dirty="0" err="1" smtClean="0"/>
              <a:t>tus</a:t>
            </a:r>
            <a:r>
              <a:rPr lang="en-US" dirty="0" smtClean="0"/>
              <a:t> padres.</a:t>
            </a:r>
          </a:p>
          <a:p>
            <a:pPr marL="609600" indent="-609600">
              <a:lnSpc>
                <a:spcPct val="120000"/>
              </a:lnSpc>
              <a:buNone/>
            </a:pPr>
            <a:r>
              <a:rPr lang="en-US" dirty="0" smtClean="0"/>
              <a:t>5. </a:t>
            </a:r>
            <a:r>
              <a:rPr lang="en-US" dirty="0" err="1" smtClean="0"/>
              <a:t>Creo</a:t>
            </a:r>
            <a:r>
              <a:rPr lang="en-US" dirty="0" smtClean="0"/>
              <a:t> </a:t>
            </a:r>
            <a:r>
              <a:rPr lang="en-US" dirty="0" err="1" smtClean="0"/>
              <a:t>que</a:t>
            </a:r>
            <a:r>
              <a:rPr lang="en-US" dirty="0" smtClean="0"/>
              <a:t> </a:t>
            </a:r>
            <a:r>
              <a:rPr lang="en-US" dirty="0" err="1" smtClean="0"/>
              <a:t>él</a:t>
            </a:r>
            <a:r>
              <a:rPr lang="en-US" dirty="0" smtClean="0"/>
              <a:t>  (</a:t>
            </a:r>
            <a:r>
              <a:rPr lang="en-US" dirty="0" err="1" smtClean="0"/>
              <a:t>ser</a:t>
            </a:r>
            <a:r>
              <a:rPr lang="en-US" dirty="0" smtClean="0"/>
              <a:t>)  </a:t>
            </a:r>
            <a:r>
              <a:rPr lang="en-US" dirty="0" err="1" smtClean="0"/>
              <a:t>infiel</a:t>
            </a:r>
            <a:r>
              <a:rPr lang="en-US" dirty="0" smtClean="0"/>
              <a:t>. </a:t>
            </a:r>
          </a:p>
          <a:p>
            <a:pPr marL="609600" indent="-609600">
              <a:lnSpc>
                <a:spcPct val="120000"/>
              </a:lnSpc>
              <a:buNone/>
            </a:pPr>
            <a:r>
              <a:rPr lang="en-US" dirty="0" smtClean="0"/>
              <a:t>6. No </a:t>
            </a:r>
            <a:r>
              <a:rPr lang="en-US" dirty="0" err="1" smtClean="0"/>
              <a:t>creo</a:t>
            </a:r>
            <a:r>
              <a:rPr lang="en-US" dirty="0" smtClean="0"/>
              <a:t> </a:t>
            </a:r>
            <a:r>
              <a:rPr lang="en-US" dirty="0" err="1" smtClean="0"/>
              <a:t>que</a:t>
            </a:r>
            <a:r>
              <a:rPr lang="en-US" dirty="0" smtClean="0"/>
              <a:t> Manuel (</a:t>
            </a:r>
            <a:r>
              <a:rPr lang="en-US" dirty="0" err="1" smtClean="0"/>
              <a:t>dejar</a:t>
            </a:r>
            <a:r>
              <a:rPr lang="en-US" dirty="0" smtClean="0"/>
              <a:t>) de </a:t>
            </a:r>
            <a:r>
              <a:rPr lang="en-US" dirty="0" err="1" smtClean="0"/>
              <a:t>hablar</a:t>
            </a:r>
            <a:r>
              <a:rPr lang="en-US" dirty="0" smtClean="0"/>
              <a:t> con </a:t>
            </a:r>
            <a:r>
              <a:rPr lang="en-US" dirty="0" err="1" smtClean="0"/>
              <a:t>Isabela</a:t>
            </a:r>
            <a:r>
              <a:rPr lang="en-US" dirty="0" smtClean="0"/>
              <a:t>.</a:t>
            </a:r>
          </a:p>
          <a:p>
            <a:pPr marL="609600" indent="-609600">
              <a:lnSpc>
                <a:spcPct val="120000"/>
              </a:lnSpc>
              <a:buNone/>
            </a:pPr>
            <a:r>
              <a:rPr lang="en-US" dirty="0" smtClean="0"/>
              <a:t>7. </a:t>
            </a:r>
            <a:r>
              <a:rPr lang="en-US" dirty="0" err="1" smtClean="0"/>
              <a:t>Es</a:t>
            </a:r>
            <a:r>
              <a:rPr lang="en-US" dirty="0" smtClean="0"/>
              <a:t> </a:t>
            </a:r>
            <a:r>
              <a:rPr lang="en-US" dirty="0" err="1" smtClean="0"/>
              <a:t>imposible</a:t>
            </a:r>
            <a:r>
              <a:rPr lang="en-US" dirty="0" smtClean="0"/>
              <a:t> </a:t>
            </a:r>
            <a:r>
              <a:rPr lang="en-US" dirty="0" err="1" smtClean="0"/>
              <a:t>que</a:t>
            </a:r>
            <a:r>
              <a:rPr lang="en-US" dirty="0" smtClean="0"/>
              <a:t> </a:t>
            </a:r>
            <a:r>
              <a:rPr lang="en-US" dirty="0" err="1" smtClean="0"/>
              <a:t>ellos</a:t>
            </a:r>
            <a:r>
              <a:rPr lang="en-US" dirty="0" smtClean="0"/>
              <a:t> (</a:t>
            </a:r>
            <a:r>
              <a:rPr lang="en-US" dirty="0" err="1" smtClean="0"/>
              <a:t>hacer</a:t>
            </a:r>
            <a:r>
              <a:rPr lang="en-US" dirty="0" smtClean="0"/>
              <a:t>)    </a:t>
            </a:r>
            <a:r>
              <a:rPr lang="en-US" dirty="0" err="1" smtClean="0"/>
              <a:t>las</a:t>
            </a:r>
            <a:r>
              <a:rPr lang="en-US" dirty="0" smtClean="0"/>
              <a:t> paces.</a:t>
            </a:r>
          </a:p>
          <a:p>
            <a:pPr marL="609600" indent="-609600">
              <a:lnSpc>
                <a:spcPct val="120000"/>
              </a:lnSpc>
              <a:buNone/>
            </a:pPr>
            <a:r>
              <a:rPr lang="en-US" dirty="0" smtClean="0"/>
              <a:t>8. No hay </a:t>
            </a:r>
            <a:r>
              <a:rPr lang="en-US" dirty="0" err="1" smtClean="0"/>
              <a:t>nadie</a:t>
            </a:r>
            <a:r>
              <a:rPr lang="en-US" dirty="0" smtClean="0"/>
              <a:t> </a:t>
            </a:r>
            <a:r>
              <a:rPr lang="en-US" dirty="0" err="1" smtClean="0"/>
              <a:t>que</a:t>
            </a:r>
            <a:r>
              <a:rPr lang="en-US" dirty="0" smtClean="0"/>
              <a:t>   (saber)   la </a:t>
            </a:r>
            <a:r>
              <a:rPr lang="en-US" dirty="0" err="1" smtClean="0"/>
              <a:t>verdad</a:t>
            </a:r>
            <a:r>
              <a:rPr lang="en-US" dirty="0" smtClean="0"/>
              <a:t> </a:t>
            </a:r>
            <a:r>
              <a:rPr lang="en-US" dirty="0" err="1" smtClean="0"/>
              <a:t>sobre</a:t>
            </a:r>
            <a:r>
              <a:rPr lang="en-US" dirty="0" smtClean="0"/>
              <a:t> </a:t>
            </a:r>
            <a:r>
              <a:rPr lang="en-US" dirty="0" err="1" smtClean="0"/>
              <a:t>ellos</a:t>
            </a:r>
            <a:r>
              <a:rPr lang="en-US" dirty="0" smtClean="0"/>
              <a:t>.</a:t>
            </a:r>
            <a:endParaRPr lang="en-US" dirty="0"/>
          </a:p>
          <a:p>
            <a:pPr marL="609600" indent="-609600">
              <a:buFontTx/>
              <a:buNone/>
            </a:pPr>
            <a:endParaRPr lang="en-US" dirty="0"/>
          </a:p>
          <a:p>
            <a:pPr marL="609600" indent="-609600">
              <a:buFontTx/>
              <a:buNone/>
            </a:pPr>
            <a:endParaRPr lang="en-US" dirty="0"/>
          </a:p>
        </p:txBody>
      </p:sp>
      <p:sp>
        <p:nvSpPr>
          <p:cNvPr id="3076" name="Text Box 4"/>
          <p:cNvSpPr txBox="1">
            <a:spLocks noChangeArrowheads="1"/>
          </p:cNvSpPr>
          <p:nvPr/>
        </p:nvSpPr>
        <p:spPr bwMode="auto">
          <a:xfrm>
            <a:off x="5657607" y="100424"/>
            <a:ext cx="1320625" cy="646331"/>
          </a:xfrm>
          <a:prstGeom prst="rect">
            <a:avLst/>
          </a:prstGeom>
          <a:solidFill>
            <a:srgbClr val="FDFFBE"/>
          </a:solidFill>
          <a:ln w="9525">
            <a:noFill/>
            <a:miter lim="800000"/>
            <a:headEnd/>
            <a:tailEnd/>
          </a:ln>
          <a:effectLst/>
        </p:spPr>
        <p:txBody>
          <a:bodyPr wrap="square">
            <a:spAutoFit/>
          </a:bodyPr>
          <a:lstStyle/>
          <a:p>
            <a:pPr algn="ctr"/>
            <a:r>
              <a:rPr lang="en-US" sz="3600" b="1" dirty="0" err="1">
                <a:solidFill>
                  <a:srgbClr val="FF0066"/>
                </a:solidFill>
              </a:rPr>
              <a:t>sepas</a:t>
            </a:r>
            <a:endParaRPr lang="en-US" sz="2400" b="1" dirty="0">
              <a:solidFill>
                <a:srgbClr val="FF0066"/>
              </a:solidFill>
            </a:endParaRPr>
          </a:p>
        </p:txBody>
      </p:sp>
      <p:sp>
        <p:nvSpPr>
          <p:cNvPr id="6" name="Text Box 4"/>
          <p:cNvSpPr txBox="1">
            <a:spLocks noChangeArrowheads="1"/>
          </p:cNvSpPr>
          <p:nvPr/>
        </p:nvSpPr>
        <p:spPr bwMode="auto">
          <a:xfrm>
            <a:off x="4590387" y="1158212"/>
            <a:ext cx="3744358" cy="646331"/>
          </a:xfrm>
          <a:prstGeom prst="rect">
            <a:avLst/>
          </a:prstGeom>
          <a:solidFill>
            <a:srgbClr val="FDFFBE"/>
          </a:solidFill>
          <a:ln w="9525">
            <a:noFill/>
            <a:miter lim="800000"/>
            <a:headEnd/>
            <a:tailEnd/>
          </a:ln>
          <a:effectLst/>
        </p:spPr>
        <p:txBody>
          <a:bodyPr wrap="square">
            <a:spAutoFit/>
          </a:bodyPr>
          <a:lstStyle/>
          <a:p>
            <a:pPr algn="ctr"/>
            <a:r>
              <a:rPr lang="en-US" sz="3600" b="1" dirty="0" err="1" smtClean="0">
                <a:solidFill>
                  <a:srgbClr val="FF0066"/>
                </a:solidFill>
              </a:rPr>
              <a:t>nos</a:t>
            </a:r>
            <a:r>
              <a:rPr lang="en-US" sz="3600" b="1" dirty="0" smtClean="0">
                <a:solidFill>
                  <a:srgbClr val="FF0066"/>
                </a:solidFill>
              </a:rPr>
              <a:t> </a:t>
            </a:r>
            <a:r>
              <a:rPr lang="en-US" sz="3600" b="1" dirty="0" err="1" smtClean="0">
                <a:solidFill>
                  <a:srgbClr val="FF0066"/>
                </a:solidFill>
              </a:rPr>
              <a:t>reconciliemos</a:t>
            </a:r>
            <a:endParaRPr lang="en-US" sz="2400" b="1" dirty="0">
              <a:solidFill>
                <a:srgbClr val="FF0066"/>
              </a:solidFill>
            </a:endParaRPr>
          </a:p>
        </p:txBody>
      </p:sp>
      <p:sp>
        <p:nvSpPr>
          <p:cNvPr id="7" name="Text Box 4"/>
          <p:cNvSpPr txBox="1">
            <a:spLocks noChangeArrowheads="1"/>
          </p:cNvSpPr>
          <p:nvPr/>
        </p:nvSpPr>
        <p:spPr bwMode="auto">
          <a:xfrm>
            <a:off x="6074048" y="1905141"/>
            <a:ext cx="1320625" cy="646331"/>
          </a:xfrm>
          <a:prstGeom prst="rect">
            <a:avLst/>
          </a:prstGeom>
          <a:solidFill>
            <a:srgbClr val="FDFFBE"/>
          </a:solidFill>
          <a:ln w="9525">
            <a:noFill/>
            <a:miter lim="800000"/>
            <a:headEnd/>
            <a:tailEnd/>
          </a:ln>
          <a:effectLst/>
        </p:spPr>
        <p:txBody>
          <a:bodyPr wrap="square">
            <a:spAutoFit/>
          </a:bodyPr>
          <a:lstStyle/>
          <a:p>
            <a:pPr algn="ctr"/>
            <a:r>
              <a:rPr lang="en-US" sz="3600" b="1" dirty="0" err="1" smtClean="0">
                <a:solidFill>
                  <a:srgbClr val="FF0066"/>
                </a:solidFill>
              </a:rPr>
              <a:t>está</a:t>
            </a:r>
            <a:endParaRPr lang="en-US" sz="2400" b="1" dirty="0">
              <a:solidFill>
                <a:srgbClr val="FF0066"/>
              </a:solidFill>
            </a:endParaRPr>
          </a:p>
        </p:txBody>
      </p:sp>
      <p:sp>
        <p:nvSpPr>
          <p:cNvPr id="8" name="Text Box 4"/>
          <p:cNvSpPr txBox="1">
            <a:spLocks noChangeArrowheads="1"/>
          </p:cNvSpPr>
          <p:nvPr/>
        </p:nvSpPr>
        <p:spPr bwMode="auto">
          <a:xfrm>
            <a:off x="4590387" y="3108637"/>
            <a:ext cx="1381975" cy="646331"/>
          </a:xfrm>
          <a:prstGeom prst="rect">
            <a:avLst/>
          </a:prstGeom>
          <a:solidFill>
            <a:srgbClr val="FDFFBE"/>
          </a:solidFill>
          <a:ln w="9525">
            <a:noFill/>
            <a:miter lim="800000"/>
            <a:headEnd/>
            <a:tailEnd/>
          </a:ln>
          <a:effectLst/>
        </p:spPr>
        <p:txBody>
          <a:bodyPr wrap="square">
            <a:spAutoFit/>
          </a:bodyPr>
          <a:lstStyle/>
          <a:p>
            <a:pPr algn="ctr"/>
            <a:r>
              <a:rPr lang="en-US" sz="3600" b="1" dirty="0" err="1" smtClean="0">
                <a:solidFill>
                  <a:srgbClr val="FF0066"/>
                </a:solidFill>
              </a:rPr>
              <a:t>hagas</a:t>
            </a:r>
            <a:endParaRPr lang="en-US" b="1" dirty="0">
              <a:solidFill>
                <a:srgbClr val="FF0066"/>
              </a:solidFill>
            </a:endParaRPr>
          </a:p>
        </p:txBody>
      </p:sp>
      <p:sp>
        <p:nvSpPr>
          <p:cNvPr id="9" name="Text Box 4"/>
          <p:cNvSpPr txBox="1">
            <a:spLocks noChangeArrowheads="1"/>
          </p:cNvSpPr>
          <p:nvPr/>
        </p:nvSpPr>
        <p:spPr bwMode="auto">
          <a:xfrm>
            <a:off x="2553499" y="3786459"/>
            <a:ext cx="967051" cy="646331"/>
          </a:xfrm>
          <a:prstGeom prst="rect">
            <a:avLst/>
          </a:prstGeom>
          <a:solidFill>
            <a:srgbClr val="FDFFBE"/>
          </a:solidFill>
          <a:ln w="9525">
            <a:noFill/>
            <a:miter lim="800000"/>
            <a:headEnd/>
            <a:tailEnd/>
          </a:ln>
          <a:effectLst/>
        </p:spPr>
        <p:txBody>
          <a:bodyPr wrap="square">
            <a:spAutoFit/>
          </a:bodyPr>
          <a:lstStyle/>
          <a:p>
            <a:pPr algn="ctr"/>
            <a:r>
              <a:rPr lang="en-US" sz="3600" b="1" dirty="0" err="1" smtClean="0">
                <a:solidFill>
                  <a:srgbClr val="FF0066"/>
                </a:solidFill>
              </a:rPr>
              <a:t>es</a:t>
            </a:r>
            <a:endParaRPr lang="en-US" sz="2400" b="1" dirty="0">
              <a:solidFill>
                <a:srgbClr val="FF0066"/>
              </a:solidFill>
            </a:endParaRPr>
          </a:p>
        </p:txBody>
      </p:sp>
      <p:sp>
        <p:nvSpPr>
          <p:cNvPr id="10" name="Text Box 4"/>
          <p:cNvSpPr txBox="1">
            <a:spLocks noChangeArrowheads="1"/>
          </p:cNvSpPr>
          <p:nvPr/>
        </p:nvSpPr>
        <p:spPr bwMode="auto">
          <a:xfrm>
            <a:off x="4087453" y="4554745"/>
            <a:ext cx="1092786" cy="646331"/>
          </a:xfrm>
          <a:prstGeom prst="rect">
            <a:avLst/>
          </a:prstGeom>
          <a:solidFill>
            <a:srgbClr val="FDFFBE"/>
          </a:solidFill>
          <a:ln w="9525">
            <a:noFill/>
            <a:miter lim="800000"/>
            <a:headEnd/>
            <a:tailEnd/>
          </a:ln>
          <a:effectLst/>
        </p:spPr>
        <p:txBody>
          <a:bodyPr wrap="square">
            <a:spAutoFit/>
          </a:bodyPr>
          <a:lstStyle/>
          <a:p>
            <a:pPr algn="ctr"/>
            <a:r>
              <a:rPr lang="en-US" sz="3600" b="1" dirty="0" err="1" smtClean="0">
                <a:solidFill>
                  <a:srgbClr val="FF0066"/>
                </a:solidFill>
              </a:rPr>
              <a:t>deje</a:t>
            </a:r>
            <a:endParaRPr lang="en-US" sz="2400" b="1" dirty="0">
              <a:solidFill>
                <a:srgbClr val="FF0066"/>
              </a:solidFill>
            </a:endParaRPr>
          </a:p>
        </p:txBody>
      </p:sp>
      <p:sp>
        <p:nvSpPr>
          <p:cNvPr id="11" name="Text Box 4"/>
          <p:cNvSpPr txBox="1">
            <a:spLocks noChangeArrowheads="1"/>
          </p:cNvSpPr>
          <p:nvPr/>
        </p:nvSpPr>
        <p:spPr bwMode="auto">
          <a:xfrm>
            <a:off x="4311836" y="5219993"/>
            <a:ext cx="1459351" cy="646331"/>
          </a:xfrm>
          <a:prstGeom prst="rect">
            <a:avLst/>
          </a:prstGeom>
          <a:solidFill>
            <a:srgbClr val="FDFFBE"/>
          </a:solidFill>
          <a:ln w="9525">
            <a:noFill/>
            <a:miter lim="800000"/>
            <a:headEnd/>
            <a:tailEnd/>
          </a:ln>
          <a:effectLst/>
        </p:spPr>
        <p:txBody>
          <a:bodyPr wrap="square">
            <a:spAutoFit/>
          </a:bodyPr>
          <a:lstStyle/>
          <a:p>
            <a:pPr algn="ctr"/>
            <a:r>
              <a:rPr lang="en-US" sz="3600" b="1" dirty="0" err="1" smtClean="0">
                <a:solidFill>
                  <a:srgbClr val="FF0066"/>
                </a:solidFill>
              </a:rPr>
              <a:t>hagan</a:t>
            </a:r>
            <a:endParaRPr lang="en-US" sz="2400" b="1" dirty="0">
              <a:solidFill>
                <a:srgbClr val="FF0066"/>
              </a:solidFill>
            </a:endParaRPr>
          </a:p>
        </p:txBody>
      </p:sp>
      <p:sp>
        <p:nvSpPr>
          <p:cNvPr id="12" name="Text Box 4"/>
          <p:cNvSpPr txBox="1">
            <a:spLocks noChangeArrowheads="1"/>
          </p:cNvSpPr>
          <p:nvPr/>
        </p:nvSpPr>
        <p:spPr bwMode="auto">
          <a:xfrm>
            <a:off x="3651523" y="5866324"/>
            <a:ext cx="1320625" cy="646331"/>
          </a:xfrm>
          <a:prstGeom prst="rect">
            <a:avLst/>
          </a:prstGeom>
          <a:solidFill>
            <a:srgbClr val="FDFFBE"/>
          </a:solidFill>
          <a:ln w="9525">
            <a:noFill/>
            <a:miter lim="800000"/>
            <a:headEnd/>
            <a:tailEnd/>
          </a:ln>
          <a:effectLst/>
        </p:spPr>
        <p:txBody>
          <a:bodyPr wrap="square">
            <a:spAutoFit/>
          </a:bodyPr>
          <a:lstStyle/>
          <a:p>
            <a:pPr algn="ctr"/>
            <a:r>
              <a:rPr lang="en-US" sz="3600" b="1" dirty="0" err="1" smtClean="0">
                <a:solidFill>
                  <a:srgbClr val="FF0066"/>
                </a:solidFill>
              </a:rPr>
              <a:t>sepa</a:t>
            </a:r>
            <a:endParaRPr lang="en-US" sz="2400" b="1" dirty="0">
              <a:solidFill>
                <a:srgbClr val="FF0066"/>
              </a:solidFill>
            </a:endParaRPr>
          </a:p>
        </p:txBody>
      </p:sp>
    </p:spTree>
    <p:extLst>
      <p:ext uri="{BB962C8B-B14F-4D97-AF65-F5344CB8AC3E}">
        <p14:creationId xmlns:p14="http://schemas.microsoft.com/office/powerpoint/2010/main" val="28403605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blinds(horizontal)">
                                      <p:cBhvr>
                                        <p:cTn id="7" dur="500"/>
                                        <p:tgtEl>
                                          <p:spTgt spid="307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nimBg="1"/>
      <p:bldP spid="6" grpId="0" animBg="1"/>
      <p:bldP spid="7" grpId="0" animBg="1"/>
      <p:bldP spid="8" grpId="0" animBg="1"/>
      <p:bldP spid="9" grpId="0" animBg="1"/>
      <p:bldP spid="10" grpId="0" animBg="1"/>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05144" y="91220"/>
            <a:ext cx="9038855" cy="6766780"/>
          </a:xfrm>
        </p:spPr>
        <p:txBody>
          <a:bodyPr>
            <a:normAutofit/>
          </a:bodyPr>
          <a:lstStyle/>
          <a:p>
            <a:pPr marL="609600" indent="-609600">
              <a:buFontTx/>
              <a:buNone/>
            </a:pPr>
            <a:r>
              <a:rPr lang="en-US" dirty="0"/>
              <a:t>9</a:t>
            </a:r>
            <a:r>
              <a:rPr lang="en-US" dirty="0" smtClean="0"/>
              <a:t>. </a:t>
            </a:r>
            <a:r>
              <a:rPr lang="en-US" dirty="0" err="1" smtClean="0"/>
              <a:t>Ir</a:t>
            </a:r>
            <a:r>
              <a:rPr lang="en-US" dirty="0" err="1" smtClean="0"/>
              <a:t>é</a:t>
            </a:r>
            <a:r>
              <a:rPr lang="en-US" dirty="0" smtClean="0"/>
              <a:t> a la fiesta con </a:t>
            </a:r>
            <a:r>
              <a:rPr lang="en-US" dirty="0" err="1" smtClean="0"/>
              <a:t>tal</a:t>
            </a:r>
            <a:r>
              <a:rPr lang="en-US" dirty="0" smtClean="0"/>
              <a:t> </a:t>
            </a:r>
            <a:r>
              <a:rPr lang="en-US" dirty="0" err="1" smtClean="0"/>
              <a:t>que</a:t>
            </a:r>
            <a:r>
              <a:rPr lang="en-US" dirty="0" smtClean="0"/>
              <a:t> </a:t>
            </a:r>
            <a:r>
              <a:rPr lang="en-US" dirty="0" err="1" smtClean="0"/>
              <a:t>tu</a:t>
            </a:r>
            <a:r>
              <a:rPr lang="en-US" dirty="0" smtClean="0"/>
              <a:t>   (</a:t>
            </a:r>
            <a:r>
              <a:rPr lang="en-US" dirty="0" err="1" smtClean="0"/>
              <a:t>venir</a:t>
            </a:r>
            <a:r>
              <a:rPr lang="en-US" dirty="0" smtClean="0"/>
              <a:t>)  </a:t>
            </a:r>
            <a:r>
              <a:rPr lang="en-US" dirty="0" err="1" smtClean="0"/>
              <a:t>también</a:t>
            </a:r>
            <a:r>
              <a:rPr lang="en-US" dirty="0" smtClean="0"/>
              <a:t>.</a:t>
            </a:r>
            <a:endParaRPr lang="en-US" dirty="0" smtClean="0"/>
          </a:p>
          <a:p>
            <a:pPr marL="609600" indent="-609600">
              <a:lnSpc>
                <a:spcPct val="120000"/>
              </a:lnSpc>
              <a:buNone/>
            </a:pPr>
            <a:r>
              <a:rPr lang="en-US" dirty="0" smtClean="0"/>
              <a:t>10</a:t>
            </a:r>
            <a:r>
              <a:rPr lang="en-US" dirty="0" smtClean="0"/>
              <a:t>. </a:t>
            </a:r>
            <a:r>
              <a:rPr lang="en-US" dirty="0" err="1" smtClean="0"/>
              <a:t>Haces</a:t>
            </a:r>
            <a:r>
              <a:rPr lang="en-US" dirty="0" smtClean="0"/>
              <a:t> </a:t>
            </a:r>
            <a:r>
              <a:rPr lang="en-US" dirty="0" err="1" smtClean="0"/>
              <a:t>ejercicio</a:t>
            </a:r>
            <a:r>
              <a:rPr lang="en-US" dirty="0" smtClean="0"/>
              <a:t> </a:t>
            </a:r>
            <a:r>
              <a:rPr lang="en-US" dirty="0" err="1" smtClean="0"/>
              <a:t>para</a:t>
            </a:r>
            <a:r>
              <a:rPr lang="en-US" dirty="0" smtClean="0"/>
              <a:t> </a:t>
            </a:r>
            <a:r>
              <a:rPr lang="en-US" dirty="0" err="1" smtClean="0"/>
              <a:t>que</a:t>
            </a:r>
            <a:r>
              <a:rPr lang="en-US" dirty="0" smtClean="0"/>
              <a:t>  (</a:t>
            </a:r>
            <a:r>
              <a:rPr lang="en-US" dirty="0" err="1" smtClean="0"/>
              <a:t>estar</a:t>
            </a:r>
            <a:r>
              <a:rPr lang="en-US" dirty="0" smtClean="0"/>
              <a:t>)  de </a:t>
            </a:r>
            <a:r>
              <a:rPr lang="en-US" dirty="0" err="1" smtClean="0"/>
              <a:t>buena</a:t>
            </a:r>
            <a:r>
              <a:rPr lang="en-US" dirty="0" smtClean="0"/>
              <a:t> forma.</a:t>
            </a:r>
            <a:endParaRPr lang="en-US" dirty="0" smtClean="0"/>
          </a:p>
          <a:p>
            <a:pPr marL="609600" indent="-609600">
              <a:lnSpc>
                <a:spcPct val="120000"/>
              </a:lnSpc>
              <a:buNone/>
            </a:pPr>
            <a:r>
              <a:rPr lang="en-US" dirty="0" smtClean="0"/>
              <a:t>11</a:t>
            </a:r>
            <a:r>
              <a:rPr lang="en-US" dirty="0" smtClean="0"/>
              <a:t>. </a:t>
            </a:r>
            <a:r>
              <a:rPr lang="en-US" dirty="0" err="1" smtClean="0"/>
              <a:t>Tenemos</a:t>
            </a:r>
            <a:r>
              <a:rPr lang="en-US" dirty="0" smtClean="0"/>
              <a:t> un plan en </a:t>
            </a:r>
            <a:r>
              <a:rPr lang="en-US" dirty="0" err="1" smtClean="0"/>
              <a:t>caso</a:t>
            </a:r>
            <a:r>
              <a:rPr lang="en-US" dirty="0" smtClean="0"/>
              <a:t> de </a:t>
            </a:r>
            <a:r>
              <a:rPr lang="en-US" dirty="0" err="1" smtClean="0"/>
              <a:t>que</a:t>
            </a:r>
            <a:r>
              <a:rPr lang="en-US" dirty="0" smtClean="0"/>
              <a:t>   (</a:t>
            </a:r>
            <a:r>
              <a:rPr lang="en-US" dirty="0" err="1" smtClean="0"/>
              <a:t>haber</a:t>
            </a:r>
            <a:r>
              <a:rPr lang="en-US" dirty="0" smtClean="0"/>
              <a:t>) un </a:t>
            </a:r>
            <a:r>
              <a:rPr lang="en-US" dirty="0" err="1" smtClean="0"/>
              <a:t>incendio</a:t>
            </a:r>
            <a:r>
              <a:rPr lang="en-US" dirty="0" smtClean="0"/>
              <a:t>.</a:t>
            </a:r>
            <a:endParaRPr lang="en-US" dirty="0" smtClean="0"/>
          </a:p>
          <a:p>
            <a:pPr marL="609600" indent="-609600">
              <a:lnSpc>
                <a:spcPct val="120000"/>
              </a:lnSpc>
              <a:buNone/>
            </a:pPr>
            <a:r>
              <a:rPr lang="en-US" dirty="0" smtClean="0"/>
              <a:t>12</a:t>
            </a:r>
            <a:r>
              <a:rPr lang="en-US" dirty="0" smtClean="0"/>
              <a:t>. </a:t>
            </a:r>
            <a:r>
              <a:rPr lang="en-US" dirty="0" err="1" smtClean="0"/>
              <a:t>Busco</a:t>
            </a:r>
            <a:r>
              <a:rPr lang="en-US" dirty="0" smtClean="0"/>
              <a:t> un </a:t>
            </a:r>
            <a:r>
              <a:rPr lang="en-US" dirty="0" err="1" smtClean="0"/>
              <a:t>libro</a:t>
            </a:r>
            <a:r>
              <a:rPr lang="en-US" dirty="0" smtClean="0"/>
              <a:t> </a:t>
            </a:r>
            <a:r>
              <a:rPr lang="en-US" dirty="0" err="1" smtClean="0"/>
              <a:t>que</a:t>
            </a:r>
            <a:r>
              <a:rPr lang="en-US" dirty="0" smtClean="0"/>
              <a:t> me   (</a:t>
            </a:r>
            <a:r>
              <a:rPr lang="en-US" dirty="0" err="1" smtClean="0"/>
              <a:t>gustar</a:t>
            </a:r>
            <a:r>
              <a:rPr lang="en-US" dirty="0" smtClean="0"/>
              <a:t>).</a:t>
            </a:r>
            <a:endParaRPr lang="en-US" dirty="0" smtClean="0"/>
          </a:p>
          <a:p>
            <a:pPr marL="609600" indent="-609600">
              <a:lnSpc>
                <a:spcPct val="120000"/>
              </a:lnSpc>
              <a:buNone/>
            </a:pPr>
            <a:r>
              <a:rPr lang="en-US" dirty="0" smtClean="0"/>
              <a:t>13</a:t>
            </a:r>
            <a:r>
              <a:rPr lang="en-US" dirty="0" smtClean="0"/>
              <a:t>. </a:t>
            </a:r>
            <a:r>
              <a:rPr lang="en-US" dirty="0" err="1" smtClean="0"/>
              <a:t>Es</a:t>
            </a:r>
            <a:r>
              <a:rPr lang="en-US" dirty="0" smtClean="0"/>
              <a:t> </a:t>
            </a:r>
            <a:r>
              <a:rPr lang="en-US" dirty="0" err="1" smtClean="0"/>
              <a:t>verdad</a:t>
            </a:r>
            <a:r>
              <a:rPr lang="en-US" dirty="0" smtClean="0"/>
              <a:t> </a:t>
            </a:r>
            <a:r>
              <a:rPr lang="en-US" dirty="0" err="1" smtClean="0"/>
              <a:t>que</a:t>
            </a:r>
            <a:r>
              <a:rPr lang="en-US" dirty="0" smtClean="0"/>
              <a:t> </a:t>
            </a:r>
            <a:r>
              <a:rPr lang="en-US" dirty="0" err="1" smtClean="0"/>
              <a:t>él</a:t>
            </a:r>
            <a:r>
              <a:rPr lang="en-US" dirty="0" smtClean="0"/>
              <a:t>  (</a:t>
            </a:r>
            <a:r>
              <a:rPr lang="en-US" dirty="0" err="1" smtClean="0"/>
              <a:t>tiene</a:t>
            </a:r>
            <a:r>
              <a:rPr lang="en-US" dirty="0" smtClean="0"/>
              <a:t>) dos </a:t>
            </a:r>
            <a:r>
              <a:rPr lang="en-US" dirty="0" err="1" smtClean="0"/>
              <a:t>gatos</a:t>
            </a:r>
            <a:r>
              <a:rPr lang="en-US" dirty="0" smtClean="0"/>
              <a:t>.</a:t>
            </a:r>
            <a:endParaRPr lang="en-US" dirty="0" smtClean="0"/>
          </a:p>
          <a:p>
            <a:pPr marL="609600" indent="-609600">
              <a:lnSpc>
                <a:spcPct val="120000"/>
              </a:lnSpc>
              <a:buNone/>
            </a:pPr>
            <a:r>
              <a:rPr lang="en-US" dirty="0" smtClean="0"/>
              <a:t>14</a:t>
            </a:r>
            <a:r>
              <a:rPr lang="en-US" dirty="0" smtClean="0"/>
              <a:t>. No me </a:t>
            </a:r>
            <a:r>
              <a:rPr lang="en-US" dirty="0" err="1" smtClean="0"/>
              <a:t>gusta</a:t>
            </a:r>
            <a:r>
              <a:rPr lang="en-US" dirty="0" smtClean="0"/>
              <a:t> </a:t>
            </a:r>
            <a:r>
              <a:rPr lang="en-US" dirty="0" err="1" smtClean="0"/>
              <a:t>que</a:t>
            </a:r>
            <a:r>
              <a:rPr lang="en-US" dirty="0" smtClean="0"/>
              <a:t> la fiesta  (</a:t>
            </a:r>
            <a:r>
              <a:rPr lang="en-US" dirty="0" err="1" smtClean="0"/>
              <a:t>empezar</a:t>
            </a:r>
            <a:r>
              <a:rPr lang="en-US" dirty="0" smtClean="0"/>
              <a:t>)  a </a:t>
            </a:r>
            <a:r>
              <a:rPr lang="en-US" dirty="0" err="1" smtClean="0"/>
              <a:t>las</a:t>
            </a:r>
            <a:r>
              <a:rPr lang="en-US" dirty="0" smtClean="0"/>
              <a:t> </a:t>
            </a:r>
            <a:r>
              <a:rPr lang="en-US" dirty="0" err="1" smtClean="0"/>
              <a:t>nueve</a:t>
            </a:r>
            <a:r>
              <a:rPr lang="en-US" dirty="0" smtClean="0"/>
              <a:t>.</a:t>
            </a:r>
            <a:endParaRPr lang="en-US" dirty="0" smtClean="0"/>
          </a:p>
          <a:p>
            <a:pPr marL="609600" indent="-609600">
              <a:lnSpc>
                <a:spcPct val="120000"/>
              </a:lnSpc>
              <a:buNone/>
            </a:pPr>
            <a:r>
              <a:rPr lang="en-US" dirty="0" smtClean="0"/>
              <a:t>15</a:t>
            </a:r>
            <a:r>
              <a:rPr lang="en-US" dirty="0" smtClean="0"/>
              <a:t>. </a:t>
            </a:r>
            <a:r>
              <a:rPr lang="en-US" dirty="0" err="1" smtClean="0"/>
              <a:t>Quiero</a:t>
            </a:r>
            <a:r>
              <a:rPr lang="en-US" dirty="0" smtClean="0"/>
              <a:t> </a:t>
            </a:r>
            <a:r>
              <a:rPr lang="en-US" dirty="0" err="1" smtClean="0"/>
              <a:t>hallar</a:t>
            </a:r>
            <a:r>
              <a:rPr lang="en-US" dirty="0" smtClean="0"/>
              <a:t> un </a:t>
            </a:r>
            <a:r>
              <a:rPr lang="en-US" dirty="0" err="1" smtClean="0"/>
              <a:t>trabajo</a:t>
            </a:r>
            <a:r>
              <a:rPr lang="en-US" dirty="0" smtClean="0"/>
              <a:t> </a:t>
            </a:r>
            <a:r>
              <a:rPr lang="en-US" dirty="0" err="1" smtClean="0"/>
              <a:t>que</a:t>
            </a:r>
            <a:r>
              <a:rPr lang="en-US" dirty="0" smtClean="0"/>
              <a:t>  (</a:t>
            </a:r>
            <a:r>
              <a:rPr lang="en-US" dirty="0" err="1" smtClean="0"/>
              <a:t>pagar</a:t>
            </a:r>
            <a:r>
              <a:rPr lang="en-US" dirty="0" smtClean="0"/>
              <a:t>) </a:t>
            </a:r>
            <a:r>
              <a:rPr lang="en-US" dirty="0" err="1" smtClean="0"/>
              <a:t>bien</a:t>
            </a:r>
            <a:r>
              <a:rPr lang="en-US" dirty="0" smtClean="0"/>
              <a:t>.</a:t>
            </a:r>
            <a:endParaRPr lang="en-US" dirty="0" smtClean="0"/>
          </a:p>
          <a:p>
            <a:pPr marL="609600" indent="-609600">
              <a:lnSpc>
                <a:spcPct val="120000"/>
              </a:lnSpc>
              <a:buNone/>
            </a:pPr>
            <a:r>
              <a:rPr lang="en-US" dirty="0" smtClean="0"/>
              <a:t>16</a:t>
            </a:r>
            <a:r>
              <a:rPr lang="en-US" dirty="0" smtClean="0"/>
              <a:t>. </a:t>
            </a:r>
            <a:r>
              <a:rPr lang="en-US" dirty="0" smtClean="0"/>
              <a:t>No hay nada </a:t>
            </a:r>
            <a:r>
              <a:rPr lang="en-US" dirty="0" err="1" smtClean="0"/>
              <a:t>aqu</a:t>
            </a:r>
            <a:r>
              <a:rPr lang="en-US" dirty="0" err="1" smtClean="0"/>
              <a:t>í</a:t>
            </a:r>
            <a:r>
              <a:rPr lang="en-US" dirty="0" smtClean="0"/>
              <a:t> </a:t>
            </a:r>
            <a:r>
              <a:rPr lang="en-US" dirty="0" err="1" smtClean="0"/>
              <a:t>que</a:t>
            </a:r>
            <a:r>
              <a:rPr lang="en-US" dirty="0" smtClean="0"/>
              <a:t> me (</a:t>
            </a:r>
            <a:r>
              <a:rPr lang="en-US" dirty="0" err="1" smtClean="0"/>
              <a:t>gustar</a:t>
            </a:r>
            <a:r>
              <a:rPr lang="en-US" dirty="0" smtClean="0"/>
              <a:t>).</a:t>
            </a:r>
            <a:endParaRPr lang="en-US" dirty="0"/>
          </a:p>
          <a:p>
            <a:pPr marL="609600" indent="-609600">
              <a:buFontTx/>
              <a:buNone/>
            </a:pPr>
            <a:endParaRPr lang="en-US" dirty="0"/>
          </a:p>
          <a:p>
            <a:pPr marL="609600" indent="-609600">
              <a:buFontTx/>
              <a:buNone/>
            </a:pPr>
            <a:endParaRPr lang="en-US" dirty="0"/>
          </a:p>
        </p:txBody>
      </p:sp>
      <p:sp>
        <p:nvSpPr>
          <p:cNvPr id="3076" name="Text Box 4"/>
          <p:cNvSpPr txBox="1">
            <a:spLocks noChangeArrowheads="1"/>
          </p:cNvSpPr>
          <p:nvPr/>
        </p:nvSpPr>
        <p:spPr bwMode="auto">
          <a:xfrm>
            <a:off x="5092224" y="91220"/>
            <a:ext cx="1571673" cy="646331"/>
          </a:xfrm>
          <a:prstGeom prst="rect">
            <a:avLst/>
          </a:prstGeom>
          <a:solidFill>
            <a:srgbClr val="FDFFBE"/>
          </a:solidFill>
          <a:ln w="9525">
            <a:noFill/>
            <a:miter lim="800000"/>
            <a:headEnd/>
            <a:tailEnd/>
          </a:ln>
          <a:effectLst/>
        </p:spPr>
        <p:txBody>
          <a:bodyPr wrap="square">
            <a:spAutoFit/>
          </a:bodyPr>
          <a:lstStyle/>
          <a:p>
            <a:pPr algn="ctr"/>
            <a:r>
              <a:rPr lang="en-US" sz="3600" b="1" dirty="0" err="1" smtClean="0">
                <a:solidFill>
                  <a:srgbClr val="FF0066"/>
                </a:solidFill>
              </a:rPr>
              <a:t>vengas</a:t>
            </a:r>
            <a:endParaRPr lang="en-US" sz="2400" b="1" dirty="0">
              <a:solidFill>
                <a:srgbClr val="FF0066"/>
              </a:solidFill>
            </a:endParaRPr>
          </a:p>
        </p:txBody>
      </p:sp>
      <p:sp>
        <p:nvSpPr>
          <p:cNvPr id="6" name="Text Box 4"/>
          <p:cNvSpPr txBox="1">
            <a:spLocks noChangeArrowheads="1"/>
          </p:cNvSpPr>
          <p:nvPr/>
        </p:nvSpPr>
        <p:spPr bwMode="auto">
          <a:xfrm>
            <a:off x="4791562" y="737551"/>
            <a:ext cx="1483661" cy="646331"/>
          </a:xfrm>
          <a:prstGeom prst="rect">
            <a:avLst/>
          </a:prstGeom>
          <a:solidFill>
            <a:srgbClr val="FDFFBE"/>
          </a:solidFill>
          <a:ln w="9525">
            <a:noFill/>
            <a:miter lim="800000"/>
            <a:headEnd/>
            <a:tailEnd/>
          </a:ln>
          <a:effectLst/>
        </p:spPr>
        <p:txBody>
          <a:bodyPr wrap="square">
            <a:spAutoFit/>
          </a:bodyPr>
          <a:lstStyle/>
          <a:p>
            <a:pPr algn="ctr"/>
            <a:r>
              <a:rPr lang="en-US" sz="3600" b="1" dirty="0" err="1" smtClean="0">
                <a:solidFill>
                  <a:srgbClr val="FF0066"/>
                </a:solidFill>
              </a:rPr>
              <a:t>est</a:t>
            </a:r>
            <a:r>
              <a:rPr lang="en-US" sz="3600" b="1" dirty="0" err="1" smtClean="0">
                <a:solidFill>
                  <a:srgbClr val="FF0066"/>
                </a:solidFill>
              </a:rPr>
              <a:t>és</a:t>
            </a:r>
            <a:endParaRPr lang="en-US" sz="2400" b="1" dirty="0">
              <a:solidFill>
                <a:srgbClr val="FF0066"/>
              </a:solidFill>
            </a:endParaRPr>
          </a:p>
        </p:txBody>
      </p:sp>
      <p:sp>
        <p:nvSpPr>
          <p:cNvPr id="7" name="Text Box 4"/>
          <p:cNvSpPr txBox="1">
            <a:spLocks noChangeArrowheads="1"/>
          </p:cNvSpPr>
          <p:nvPr/>
        </p:nvSpPr>
        <p:spPr bwMode="auto">
          <a:xfrm>
            <a:off x="6438676" y="1390222"/>
            <a:ext cx="1320625" cy="646331"/>
          </a:xfrm>
          <a:prstGeom prst="rect">
            <a:avLst/>
          </a:prstGeom>
          <a:solidFill>
            <a:srgbClr val="FDFFBE"/>
          </a:solidFill>
          <a:ln w="9525">
            <a:noFill/>
            <a:miter lim="800000"/>
            <a:headEnd/>
            <a:tailEnd/>
          </a:ln>
          <a:effectLst/>
        </p:spPr>
        <p:txBody>
          <a:bodyPr wrap="square">
            <a:spAutoFit/>
          </a:bodyPr>
          <a:lstStyle/>
          <a:p>
            <a:pPr algn="ctr"/>
            <a:r>
              <a:rPr lang="en-US" sz="3600" b="1" dirty="0" err="1" smtClean="0">
                <a:solidFill>
                  <a:srgbClr val="FF0066"/>
                </a:solidFill>
              </a:rPr>
              <a:t>haya</a:t>
            </a:r>
            <a:endParaRPr lang="en-US" sz="2400" b="1" dirty="0">
              <a:solidFill>
                <a:srgbClr val="FF0066"/>
              </a:solidFill>
            </a:endParaRPr>
          </a:p>
        </p:txBody>
      </p:sp>
      <p:sp>
        <p:nvSpPr>
          <p:cNvPr id="8" name="Text Box 4"/>
          <p:cNvSpPr txBox="1">
            <a:spLocks noChangeArrowheads="1"/>
          </p:cNvSpPr>
          <p:nvPr/>
        </p:nvSpPr>
        <p:spPr bwMode="auto">
          <a:xfrm>
            <a:off x="4654353" y="2618218"/>
            <a:ext cx="1381975" cy="646331"/>
          </a:xfrm>
          <a:prstGeom prst="rect">
            <a:avLst/>
          </a:prstGeom>
          <a:solidFill>
            <a:srgbClr val="FDFFBE"/>
          </a:solidFill>
          <a:ln w="9525">
            <a:noFill/>
            <a:miter lim="800000"/>
            <a:headEnd/>
            <a:tailEnd/>
          </a:ln>
          <a:effectLst/>
        </p:spPr>
        <p:txBody>
          <a:bodyPr wrap="square">
            <a:spAutoFit/>
          </a:bodyPr>
          <a:lstStyle/>
          <a:p>
            <a:pPr algn="ctr"/>
            <a:r>
              <a:rPr lang="en-US" sz="3600" b="1" dirty="0" err="1" smtClean="0">
                <a:solidFill>
                  <a:srgbClr val="FF0066"/>
                </a:solidFill>
              </a:rPr>
              <a:t>guste</a:t>
            </a:r>
            <a:endParaRPr lang="en-US" b="1" dirty="0">
              <a:solidFill>
                <a:srgbClr val="FF0066"/>
              </a:solidFill>
            </a:endParaRPr>
          </a:p>
        </p:txBody>
      </p:sp>
      <p:sp>
        <p:nvSpPr>
          <p:cNvPr id="9" name="Text Box 4"/>
          <p:cNvSpPr txBox="1">
            <a:spLocks noChangeArrowheads="1"/>
          </p:cNvSpPr>
          <p:nvPr/>
        </p:nvSpPr>
        <p:spPr bwMode="auto">
          <a:xfrm>
            <a:off x="3603927" y="3371490"/>
            <a:ext cx="1368221" cy="646331"/>
          </a:xfrm>
          <a:prstGeom prst="rect">
            <a:avLst/>
          </a:prstGeom>
          <a:solidFill>
            <a:srgbClr val="FDFFBE"/>
          </a:solidFill>
          <a:ln w="9525">
            <a:noFill/>
            <a:miter lim="800000"/>
            <a:headEnd/>
            <a:tailEnd/>
          </a:ln>
          <a:effectLst/>
        </p:spPr>
        <p:txBody>
          <a:bodyPr wrap="square">
            <a:spAutoFit/>
          </a:bodyPr>
          <a:lstStyle/>
          <a:p>
            <a:pPr algn="ctr"/>
            <a:r>
              <a:rPr lang="en-US" sz="3600" b="1" dirty="0" err="1" smtClean="0">
                <a:solidFill>
                  <a:srgbClr val="FF0066"/>
                </a:solidFill>
              </a:rPr>
              <a:t>tiene</a:t>
            </a:r>
            <a:endParaRPr lang="en-US" sz="2400" b="1" dirty="0">
              <a:solidFill>
                <a:srgbClr val="FF0066"/>
              </a:solidFill>
            </a:endParaRPr>
          </a:p>
        </p:txBody>
      </p:sp>
      <p:sp>
        <p:nvSpPr>
          <p:cNvPr id="10" name="Text Box 4"/>
          <p:cNvSpPr txBox="1">
            <a:spLocks noChangeArrowheads="1"/>
          </p:cNvSpPr>
          <p:nvPr/>
        </p:nvSpPr>
        <p:spPr bwMode="auto">
          <a:xfrm>
            <a:off x="5046750" y="4070775"/>
            <a:ext cx="1956629" cy="646331"/>
          </a:xfrm>
          <a:prstGeom prst="rect">
            <a:avLst/>
          </a:prstGeom>
          <a:solidFill>
            <a:srgbClr val="FDFFBE"/>
          </a:solidFill>
          <a:ln w="9525">
            <a:noFill/>
            <a:miter lim="800000"/>
            <a:headEnd/>
            <a:tailEnd/>
          </a:ln>
          <a:effectLst/>
        </p:spPr>
        <p:txBody>
          <a:bodyPr wrap="square">
            <a:spAutoFit/>
          </a:bodyPr>
          <a:lstStyle/>
          <a:p>
            <a:pPr algn="ctr"/>
            <a:r>
              <a:rPr lang="en-US" sz="3600" b="1" dirty="0" err="1" smtClean="0">
                <a:solidFill>
                  <a:srgbClr val="FF0066"/>
                </a:solidFill>
              </a:rPr>
              <a:t>empiece</a:t>
            </a:r>
            <a:endParaRPr lang="en-US" sz="2400" b="1" dirty="0">
              <a:solidFill>
                <a:srgbClr val="FF0066"/>
              </a:solidFill>
            </a:endParaRPr>
          </a:p>
        </p:txBody>
      </p:sp>
      <p:sp>
        <p:nvSpPr>
          <p:cNvPr id="11" name="Text Box 4"/>
          <p:cNvSpPr txBox="1">
            <a:spLocks noChangeArrowheads="1"/>
          </p:cNvSpPr>
          <p:nvPr/>
        </p:nvSpPr>
        <p:spPr bwMode="auto">
          <a:xfrm>
            <a:off x="5495932" y="4717106"/>
            <a:ext cx="1459351" cy="646331"/>
          </a:xfrm>
          <a:prstGeom prst="rect">
            <a:avLst/>
          </a:prstGeom>
          <a:solidFill>
            <a:srgbClr val="FDFFBE"/>
          </a:solidFill>
          <a:ln w="9525">
            <a:noFill/>
            <a:miter lim="800000"/>
            <a:headEnd/>
            <a:tailEnd/>
          </a:ln>
          <a:effectLst/>
        </p:spPr>
        <p:txBody>
          <a:bodyPr wrap="square">
            <a:spAutoFit/>
          </a:bodyPr>
          <a:lstStyle/>
          <a:p>
            <a:pPr algn="ctr"/>
            <a:r>
              <a:rPr lang="en-US" sz="3600" b="1" dirty="0" err="1" smtClean="0">
                <a:solidFill>
                  <a:srgbClr val="FF0066"/>
                </a:solidFill>
              </a:rPr>
              <a:t>pague</a:t>
            </a:r>
            <a:endParaRPr lang="en-US" sz="2400" b="1" dirty="0">
              <a:solidFill>
                <a:srgbClr val="FF0066"/>
              </a:solidFill>
            </a:endParaRPr>
          </a:p>
        </p:txBody>
      </p:sp>
      <p:sp>
        <p:nvSpPr>
          <p:cNvPr id="12" name="Text Box 4"/>
          <p:cNvSpPr txBox="1">
            <a:spLocks noChangeArrowheads="1"/>
          </p:cNvSpPr>
          <p:nvPr/>
        </p:nvSpPr>
        <p:spPr bwMode="auto">
          <a:xfrm>
            <a:off x="5046750" y="5421623"/>
            <a:ext cx="1320625" cy="646331"/>
          </a:xfrm>
          <a:prstGeom prst="rect">
            <a:avLst/>
          </a:prstGeom>
          <a:solidFill>
            <a:srgbClr val="FDFFBE"/>
          </a:solidFill>
          <a:ln w="9525">
            <a:noFill/>
            <a:miter lim="800000"/>
            <a:headEnd/>
            <a:tailEnd/>
          </a:ln>
          <a:effectLst/>
        </p:spPr>
        <p:txBody>
          <a:bodyPr wrap="square">
            <a:spAutoFit/>
          </a:bodyPr>
          <a:lstStyle/>
          <a:p>
            <a:pPr algn="ctr"/>
            <a:r>
              <a:rPr lang="en-US" sz="3600" b="1" dirty="0" err="1" smtClean="0">
                <a:solidFill>
                  <a:srgbClr val="FF0066"/>
                </a:solidFill>
              </a:rPr>
              <a:t>guste</a:t>
            </a:r>
            <a:endParaRPr lang="en-US" sz="2400" b="1" dirty="0">
              <a:solidFill>
                <a:srgbClr val="FF0066"/>
              </a:solidFill>
            </a:endParaRPr>
          </a:p>
        </p:txBody>
      </p:sp>
    </p:spTree>
    <p:extLst>
      <p:ext uri="{BB962C8B-B14F-4D97-AF65-F5344CB8AC3E}">
        <p14:creationId xmlns:p14="http://schemas.microsoft.com/office/powerpoint/2010/main" val="42560667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blinds(horizontal)">
                                      <p:cBhvr>
                                        <p:cTn id="7" dur="500"/>
                                        <p:tgtEl>
                                          <p:spTgt spid="307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nimBg="1"/>
      <p:bldP spid="6" grpId="0" animBg="1"/>
      <p:bldP spid="7" grpId="0" animBg="1"/>
      <p:bldP spid="8" grpId="0" animBg="1"/>
      <p:bldP spid="9" grpId="0" animBg="1"/>
      <p:bldP spid="10" grpId="0" animBg="1"/>
      <p:bldP spid="11"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4" name="TextBox 3"/>
          <p:cNvSpPr txBox="1"/>
          <p:nvPr/>
        </p:nvSpPr>
        <p:spPr>
          <a:xfrm>
            <a:off x="163454" y="100599"/>
            <a:ext cx="8864242" cy="6494085"/>
          </a:xfrm>
          <a:prstGeom prst="rect">
            <a:avLst/>
          </a:prstGeom>
          <a:noFill/>
        </p:spPr>
        <p:txBody>
          <a:bodyPr wrap="square" rtlCol="0">
            <a:spAutoFit/>
          </a:bodyPr>
          <a:lstStyle/>
          <a:p>
            <a:r>
              <a:rPr lang="en-US" sz="3200" dirty="0" smtClean="0">
                <a:solidFill>
                  <a:schemeClr val="bg1"/>
                </a:solidFill>
              </a:rPr>
              <a:t>Traduce al </a:t>
            </a:r>
            <a:r>
              <a:rPr lang="en-US" sz="3200" dirty="0" err="1" smtClean="0">
                <a:solidFill>
                  <a:schemeClr val="bg1"/>
                </a:solidFill>
              </a:rPr>
              <a:t>español</a:t>
            </a:r>
            <a:r>
              <a:rPr lang="en-US" sz="3200" dirty="0" smtClean="0">
                <a:solidFill>
                  <a:schemeClr val="bg1"/>
                </a:solidFill>
              </a:rPr>
              <a:t>:</a:t>
            </a:r>
          </a:p>
          <a:p>
            <a:endParaRPr lang="en-US" sz="3200" dirty="0">
              <a:solidFill>
                <a:schemeClr val="bg1"/>
              </a:solidFill>
            </a:endParaRPr>
          </a:p>
          <a:p>
            <a:r>
              <a:rPr lang="en-US" sz="3200" dirty="0" smtClean="0">
                <a:solidFill>
                  <a:schemeClr val="bg1"/>
                </a:solidFill>
              </a:rPr>
              <a:t>1. I believe that they’re coming to my party.</a:t>
            </a:r>
          </a:p>
          <a:p>
            <a:endParaRPr lang="en-US" sz="3200" dirty="0">
              <a:solidFill>
                <a:schemeClr val="bg1"/>
              </a:solidFill>
            </a:endParaRPr>
          </a:p>
          <a:p>
            <a:r>
              <a:rPr lang="en-US" sz="3200" dirty="0" smtClean="0">
                <a:solidFill>
                  <a:schemeClr val="bg1"/>
                </a:solidFill>
              </a:rPr>
              <a:t>2. I hope that I get good grades.</a:t>
            </a:r>
          </a:p>
          <a:p>
            <a:endParaRPr lang="en-US" sz="3200" dirty="0">
              <a:solidFill>
                <a:schemeClr val="bg1"/>
              </a:solidFill>
            </a:endParaRPr>
          </a:p>
          <a:p>
            <a:r>
              <a:rPr lang="en-US" sz="3200" dirty="0" smtClean="0">
                <a:solidFill>
                  <a:schemeClr val="bg1"/>
                </a:solidFill>
              </a:rPr>
              <a:t>3. I’m looking for someone who speaks Italian.</a:t>
            </a:r>
          </a:p>
          <a:p>
            <a:endParaRPr lang="en-US" sz="3200" dirty="0">
              <a:solidFill>
                <a:schemeClr val="bg1"/>
              </a:solidFill>
            </a:endParaRPr>
          </a:p>
          <a:p>
            <a:r>
              <a:rPr lang="en-US" sz="3200" dirty="0" smtClean="0">
                <a:solidFill>
                  <a:schemeClr val="bg1"/>
                </a:solidFill>
              </a:rPr>
              <a:t>4. It’s probable that it will rain today.</a:t>
            </a:r>
          </a:p>
          <a:p>
            <a:endParaRPr lang="en-US" sz="3200" dirty="0">
              <a:solidFill>
                <a:schemeClr val="bg1"/>
              </a:solidFill>
            </a:endParaRPr>
          </a:p>
          <a:p>
            <a:r>
              <a:rPr lang="en-US" sz="3200" dirty="0" smtClean="0">
                <a:solidFill>
                  <a:schemeClr val="bg1"/>
                </a:solidFill>
              </a:rPr>
              <a:t>5. It seems to me that she is nice.</a:t>
            </a:r>
          </a:p>
          <a:p>
            <a:endParaRPr lang="en-US" sz="3200" dirty="0"/>
          </a:p>
          <a:p>
            <a:endParaRPr lang="en-US" sz="3200" dirty="0"/>
          </a:p>
        </p:txBody>
      </p:sp>
      <p:sp>
        <p:nvSpPr>
          <p:cNvPr id="5" name="TextBox 4"/>
          <p:cNvSpPr txBox="1"/>
          <p:nvPr/>
        </p:nvSpPr>
        <p:spPr>
          <a:xfrm>
            <a:off x="163454" y="1588385"/>
            <a:ext cx="8980546" cy="584776"/>
          </a:xfrm>
          <a:prstGeom prst="rect">
            <a:avLst/>
          </a:prstGeom>
          <a:solidFill>
            <a:schemeClr val="accent2">
              <a:lumMod val="20000"/>
              <a:lumOff val="80000"/>
            </a:schemeClr>
          </a:solidFill>
        </p:spPr>
        <p:txBody>
          <a:bodyPr wrap="square" rtlCol="0">
            <a:spAutoFit/>
          </a:bodyPr>
          <a:lstStyle/>
          <a:p>
            <a:r>
              <a:rPr lang="en-US" sz="3200" dirty="0" err="1" smtClean="0"/>
              <a:t>Creo</a:t>
            </a:r>
            <a:r>
              <a:rPr lang="en-US" sz="3200" dirty="0" smtClean="0"/>
              <a:t> </a:t>
            </a:r>
            <a:r>
              <a:rPr lang="en-US" sz="3200" dirty="0" err="1" smtClean="0"/>
              <a:t>que</a:t>
            </a:r>
            <a:r>
              <a:rPr lang="en-US" sz="3200" dirty="0" smtClean="0"/>
              <a:t> </a:t>
            </a:r>
            <a:r>
              <a:rPr lang="en-US" sz="3200" dirty="0" err="1" smtClean="0"/>
              <a:t>ellos</a:t>
            </a:r>
            <a:r>
              <a:rPr lang="en-US" sz="3200" dirty="0" smtClean="0"/>
              <a:t> </a:t>
            </a:r>
            <a:r>
              <a:rPr lang="en-US" sz="3200" dirty="0" err="1" smtClean="0"/>
              <a:t>vienen</a:t>
            </a:r>
            <a:r>
              <a:rPr lang="en-US" sz="3200" dirty="0" smtClean="0"/>
              <a:t> a mi fiesta.</a:t>
            </a:r>
            <a:endParaRPr lang="en-US" dirty="0"/>
          </a:p>
        </p:txBody>
      </p:sp>
      <p:sp>
        <p:nvSpPr>
          <p:cNvPr id="6" name="TextBox 5"/>
          <p:cNvSpPr txBox="1"/>
          <p:nvPr/>
        </p:nvSpPr>
        <p:spPr>
          <a:xfrm>
            <a:off x="163454" y="2621023"/>
            <a:ext cx="8980546" cy="584776"/>
          </a:xfrm>
          <a:prstGeom prst="rect">
            <a:avLst/>
          </a:prstGeom>
          <a:solidFill>
            <a:schemeClr val="accent2">
              <a:lumMod val="20000"/>
              <a:lumOff val="80000"/>
            </a:schemeClr>
          </a:solidFill>
        </p:spPr>
        <p:txBody>
          <a:bodyPr wrap="square" rtlCol="0">
            <a:spAutoFit/>
          </a:bodyPr>
          <a:lstStyle/>
          <a:p>
            <a:r>
              <a:rPr lang="en-US" sz="3200" dirty="0" err="1" smtClean="0"/>
              <a:t>Espero</a:t>
            </a:r>
            <a:r>
              <a:rPr lang="en-US" sz="3200" dirty="0" smtClean="0"/>
              <a:t> </a:t>
            </a:r>
            <a:r>
              <a:rPr lang="en-US" sz="3200" dirty="0" err="1" smtClean="0"/>
              <a:t>sacar</a:t>
            </a:r>
            <a:r>
              <a:rPr lang="en-US" sz="3200" dirty="0" smtClean="0"/>
              <a:t> </a:t>
            </a:r>
            <a:r>
              <a:rPr lang="en-US" sz="3200" dirty="0" err="1" smtClean="0"/>
              <a:t>buenas</a:t>
            </a:r>
            <a:r>
              <a:rPr lang="en-US" sz="3200" dirty="0" smtClean="0"/>
              <a:t> </a:t>
            </a:r>
            <a:r>
              <a:rPr lang="en-US" sz="3200" dirty="0" err="1" smtClean="0"/>
              <a:t>notas</a:t>
            </a:r>
            <a:r>
              <a:rPr lang="en-US" sz="3200" dirty="0" smtClean="0"/>
              <a:t>.</a:t>
            </a:r>
            <a:endParaRPr lang="en-US" dirty="0"/>
          </a:p>
        </p:txBody>
      </p:sp>
      <p:sp>
        <p:nvSpPr>
          <p:cNvPr id="7" name="TextBox 6"/>
          <p:cNvSpPr txBox="1"/>
          <p:nvPr/>
        </p:nvSpPr>
        <p:spPr>
          <a:xfrm>
            <a:off x="163454" y="3576710"/>
            <a:ext cx="8980546" cy="584776"/>
          </a:xfrm>
          <a:prstGeom prst="rect">
            <a:avLst/>
          </a:prstGeom>
          <a:solidFill>
            <a:schemeClr val="accent2">
              <a:lumMod val="20000"/>
              <a:lumOff val="80000"/>
            </a:schemeClr>
          </a:solidFill>
        </p:spPr>
        <p:txBody>
          <a:bodyPr wrap="square" rtlCol="0">
            <a:spAutoFit/>
          </a:bodyPr>
          <a:lstStyle/>
          <a:p>
            <a:r>
              <a:rPr lang="en-US" sz="3200" dirty="0" err="1" smtClean="0"/>
              <a:t>Busco</a:t>
            </a:r>
            <a:r>
              <a:rPr lang="en-US" sz="3200" dirty="0" smtClean="0"/>
              <a:t> a </a:t>
            </a:r>
            <a:r>
              <a:rPr lang="en-US" sz="3200" dirty="0" err="1" smtClean="0"/>
              <a:t>alguien</a:t>
            </a:r>
            <a:r>
              <a:rPr lang="en-US" sz="3200" dirty="0" smtClean="0"/>
              <a:t> </a:t>
            </a:r>
            <a:r>
              <a:rPr lang="en-US" sz="3200" dirty="0" err="1" smtClean="0"/>
              <a:t>que</a:t>
            </a:r>
            <a:r>
              <a:rPr lang="en-US" sz="3200" dirty="0" smtClean="0"/>
              <a:t> </a:t>
            </a:r>
            <a:r>
              <a:rPr lang="en-US" sz="3200" dirty="0" err="1" smtClean="0"/>
              <a:t>hable</a:t>
            </a:r>
            <a:r>
              <a:rPr lang="en-US" sz="3200" dirty="0" smtClean="0"/>
              <a:t> </a:t>
            </a:r>
            <a:r>
              <a:rPr lang="en-US" sz="3200" dirty="0" err="1" smtClean="0"/>
              <a:t>italiano</a:t>
            </a:r>
            <a:r>
              <a:rPr lang="en-US" sz="3200" dirty="0" smtClean="0"/>
              <a:t>.</a:t>
            </a:r>
            <a:endParaRPr lang="en-US" dirty="0"/>
          </a:p>
        </p:txBody>
      </p:sp>
      <p:sp>
        <p:nvSpPr>
          <p:cNvPr id="8" name="TextBox 7"/>
          <p:cNvSpPr txBox="1"/>
          <p:nvPr/>
        </p:nvSpPr>
        <p:spPr>
          <a:xfrm>
            <a:off x="163454" y="4532398"/>
            <a:ext cx="8980546" cy="584776"/>
          </a:xfrm>
          <a:prstGeom prst="rect">
            <a:avLst/>
          </a:prstGeom>
          <a:solidFill>
            <a:schemeClr val="accent2">
              <a:lumMod val="20000"/>
              <a:lumOff val="80000"/>
            </a:schemeClr>
          </a:solidFill>
        </p:spPr>
        <p:txBody>
          <a:bodyPr wrap="square" rtlCol="0">
            <a:spAutoFit/>
          </a:bodyPr>
          <a:lstStyle/>
          <a:p>
            <a:r>
              <a:rPr lang="en-US" sz="3200" dirty="0" err="1" smtClean="0"/>
              <a:t>Es</a:t>
            </a:r>
            <a:r>
              <a:rPr lang="en-US" sz="3200" dirty="0" smtClean="0"/>
              <a:t> probable </a:t>
            </a:r>
            <a:r>
              <a:rPr lang="en-US" sz="3200" dirty="0" err="1" smtClean="0"/>
              <a:t>que</a:t>
            </a:r>
            <a:r>
              <a:rPr lang="en-US" sz="3200" dirty="0" smtClean="0"/>
              <a:t> </a:t>
            </a:r>
            <a:r>
              <a:rPr lang="en-US" sz="3200" dirty="0" err="1" smtClean="0"/>
              <a:t>llueva</a:t>
            </a:r>
            <a:r>
              <a:rPr lang="en-US" sz="3200" dirty="0" smtClean="0"/>
              <a:t> hoy.</a:t>
            </a:r>
            <a:endParaRPr lang="en-US" dirty="0"/>
          </a:p>
        </p:txBody>
      </p:sp>
      <p:sp>
        <p:nvSpPr>
          <p:cNvPr id="9" name="TextBox 8"/>
          <p:cNvSpPr txBox="1"/>
          <p:nvPr/>
        </p:nvSpPr>
        <p:spPr>
          <a:xfrm>
            <a:off x="163454" y="5576110"/>
            <a:ext cx="8980546" cy="584776"/>
          </a:xfrm>
          <a:prstGeom prst="rect">
            <a:avLst/>
          </a:prstGeom>
          <a:solidFill>
            <a:schemeClr val="accent2">
              <a:lumMod val="20000"/>
              <a:lumOff val="80000"/>
            </a:schemeClr>
          </a:solidFill>
        </p:spPr>
        <p:txBody>
          <a:bodyPr wrap="square" rtlCol="0">
            <a:spAutoFit/>
          </a:bodyPr>
          <a:lstStyle/>
          <a:p>
            <a:r>
              <a:rPr lang="en-US" sz="3200" dirty="0" smtClean="0"/>
              <a:t>Me </a:t>
            </a:r>
            <a:r>
              <a:rPr lang="en-US" sz="3200" dirty="0" err="1" smtClean="0"/>
              <a:t>parece</a:t>
            </a:r>
            <a:r>
              <a:rPr lang="en-US" sz="3200" dirty="0" smtClean="0"/>
              <a:t> </a:t>
            </a:r>
            <a:r>
              <a:rPr lang="en-US" sz="3200" dirty="0" err="1" smtClean="0"/>
              <a:t>que</a:t>
            </a:r>
            <a:r>
              <a:rPr lang="en-US" sz="3200" dirty="0" smtClean="0"/>
              <a:t> </a:t>
            </a:r>
            <a:r>
              <a:rPr lang="en-US" sz="3200" dirty="0" err="1" smtClean="0"/>
              <a:t>ella</a:t>
            </a:r>
            <a:r>
              <a:rPr lang="en-US" sz="3200" dirty="0" smtClean="0"/>
              <a:t> </a:t>
            </a:r>
            <a:r>
              <a:rPr lang="en-US" sz="3200" dirty="0" err="1" smtClean="0"/>
              <a:t>es</a:t>
            </a:r>
            <a:r>
              <a:rPr lang="en-US" sz="3200" dirty="0" smtClean="0"/>
              <a:t> </a:t>
            </a:r>
            <a:r>
              <a:rPr lang="en-US" sz="3200" dirty="0" err="1" smtClean="0"/>
              <a:t>simpático</a:t>
            </a:r>
            <a:r>
              <a:rPr lang="en-US" sz="3200" dirty="0" smtClean="0"/>
              <a:t>.</a:t>
            </a:r>
            <a:endParaRPr lang="en-US" dirty="0"/>
          </a:p>
        </p:txBody>
      </p:sp>
    </p:spTree>
    <p:extLst>
      <p:ext uri="{BB962C8B-B14F-4D97-AF65-F5344CB8AC3E}">
        <p14:creationId xmlns:p14="http://schemas.microsoft.com/office/powerpoint/2010/main" val="36263703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heckerboard(across)">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extBox 1"/>
          <p:cNvSpPr txBox="1"/>
          <p:nvPr/>
        </p:nvSpPr>
        <p:spPr>
          <a:xfrm>
            <a:off x="2238063" y="238922"/>
            <a:ext cx="4717683" cy="646331"/>
          </a:xfrm>
          <a:prstGeom prst="rect">
            <a:avLst/>
          </a:prstGeom>
          <a:noFill/>
        </p:spPr>
        <p:txBody>
          <a:bodyPr wrap="none" rtlCol="0">
            <a:spAutoFit/>
          </a:bodyPr>
          <a:lstStyle/>
          <a:p>
            <a:r>
              <a:rPr lang="en-US" sz="3600" b="1" dirty="0" smtClean="0"/>
              <a:t>Subjunctive v indicative</a:t>
            </a:r>
            <a:endParaRPr lang="en-US" sz="3600" b="1" dirty="0"/>
          </a:p>
        </p:txBody>
      </p:sp>
      <p:sp>
        <p:nvSpPr>
          <p:cNvPr id="3" name="TextBox 2"/>
          <p:cNvSpPr txBox="1"/>
          <p:nvPr/>
        </p:nvSpPr>
        <p:spPr>
          <a:xfrm>
            <a:off x="299064" y="1287929"/>
            <a:ext cx="8357364" cy="1754327"/>
          </a:xfrm>
          <a:prstGeom prst="rect">
            <a:avLst/>
          </a:prstGeom>
          <a:noFill/>
        </p:spPr>
        <p:txBody>
          <a:bodyPr wrap="square" rtlCol="0">
            <a:spAutoFit/>
          </a:bodyPr>
          <a:lstStyle/>
          <a:p>
            <a:r>
              <a:rPr lang="en-US" sz="3600" b="1" dirty="0" smtClean="0"/>
              <a:t>If you know it, think it, believe it, don’t doubt it, or it seems to you then what follows is the indicative.</a:t>
            </a:r>
            <a:endParaRPr lang="en-US" sz="3600" b="1" dirty="0"/>
          </a:p>
        </p:txBody>
      </p:sp>
      <p:sp>
        <p:nvSpPr>
          <p:cNvPr id="5" name="TextBox 4"/>
          <p:cNvSpPr txBox="1"/>
          <p:nvPr/>
        </p:nvSpPr>
        <p:spPr>
          <a:xfrm>
            <a:off x="451464" y="3192381"/>
            <a:ext cx="8357364" cy="3665619"/>
          </a:xfrm>
          <a:prstGeom prst="rect">
            <a:avLst/>
          </a:prstGeom>
          <a:noFill/>
        </p:spPr>
        <p:txBody>
          <a:bodyPr wrap="square" rtlCol="0">
            <a:spAutoFit/>
          </a:bodyPr>
          <a:lstStyle/>
          <a:p>
            <a:pPr>
              <a:lnSpc>
                <a:spcPct val="130000"/>
              </a:lnSpc>
            </a:pPr>
            <a:r>
              <a:rPr lang="en-US" sz="3600" b="1" dirty="0" err="1" smtClean="0"/>
              <a:t>Sé</a:t>
            </a:r>
            <a:r>
              <a:rPr lang="en-US" sz="3600" b="1" dirty="0" smtClean="0"/>
              <a:t> </a:t>
            </a:r>
            <a:r>
              <a:rPr lang="en-US" sz="3600" b="1" dirty="0" err="1" smtClean="0"/>
              <a:t>que</a:t>
            </a:r>
            <a:r>
              <a:rPr lang="en-US" sz="3600" b="1" dirty="0" smtClean="0"/>
              <a:t> + indicative</a:t>
            </a:r>
          </a:p>
          <a:p>
            <a:pPr>
              <a:lnSpc>
                <a:spcPct val="130000"/>
              </a:lnSpc>
            </a:pPr>
            <a:r>
              <a:rPr lang="en-US" sz="3600" b="1" dirty="0" smtClean="0"/>
              <a:t>No </a:t>
            </a:r>
            <a:r>
              <a:rPr lang="en-US" sz="3600" b="1" dirty="0" err="1" smtClean="0"/>
              <a:t>dudo</a:t>
            </a:r>
            <a:r>
              <a:rPr lang="en-US" sz="3600" b="1" dirty="0" smtClean="0"/>
              <a:t> </a:t>
            </a:r>
            <a:r>
              <a:rPr lang="en-US" sz="3600" b="1" dirty="0" err="1" smtClean="0"/>
              <a:t>que</a:t>
            </a:r>
            <a:r>
              <a:rPr lang="en-US" sz="3600" b="1" dirty="0" smtClean="0"/>
              <a:t> + indicative</a:t>
            </a:r>
            <a:endParaRPr lang="en-US" sz="3600" b="1" dirty="0"/>
          </a:p>
          <a:p>
            <a:pPr>
              <a:lnSpc>
                <a:spcPct val="130000"/>
              </a:lnSpc>
            </a:pPr>
            <a:r>
              <a:rPr lang="en-US" sz="3600" b="1" dirty="0" err="1" smtClean="0"/>
              <a:t>Creo</a:t>
            </a:r>
            <a:r>
              <a:rPr lang="en-US" sz="3600" b="1" dirty="0" smtClean="0"/>
              <a:t> </a:t>
            </a:r>
            <a:r>
              <a:rPr lang="en-US" sz="3600" b="1" dirty="0" err="1" smtClean="0"/>
              <a:t>que</a:t>
            </a:r>
            <a:r>
              <a:rPr lang="en-US" sz="3600" b="1" dirty="0" smtClean="0"/>
              <a:t> + Indicative</a:t>
            </a:r>
          </a:p>
          <a:p>
            <a:pPr>
              <a:lnSpc>
                <a:spcPct val="130000"/>
              </a:lnSpc>
            </a:pPr>
            <a:r>
              <a:rPr lang="en-US" sz="3600" b="1" dirty="0" err="1" smtClean="0"/>
              <a:t>Pienso</a:t>
            </a:r>
            <a:r>
              <a:rPr lang="en-US" sz="3600" b="1" dirty="0" smtClean="0"/>
              <a:t> </a:t>
            </a:r>
            <a:r>
              <a:rPr lang="en-US" sz="3600" b="1" dirty="0" err="1" smtClean="0"/>
              <a:t>que</a:t>
            </a:r>
            <a:r>
              <a:rPr lang="en-US" sz="3600" b="1" dirty="0" smtClean="0"/>
              <a:t> + Indicative</a:t>
            </a:r>
          </a:p>
          <a:p>
            <a:pPr>
              <a:lnSpc>
                <a:spcPct val="130000"/>
              </a:lnSpc>
            </a:pPr>
            <a:r>
              <a:rPr lang="en-US" sz="3600" b="1" dirty="0" smtClean="0"/>
              <a:t>Me </a:t>
            </a:r>
            <a:r>
              <a:rPr lang="en-US" sz="3600" b="1" dirty="0" err="1" smtClean="0"/>
              <a:t>parece</a:t>
            </a:r>
            <a:r>
              <a:rPr lang="en-US" sz="3600" b="1" dirty="0" smtClean="0"/>
              <a:t> </a:t>
            </a:r>
            <a:r>
              <a:rPr lang="en-US" sz="3600" b="1" dirty="0" err="1" smtClean="0"/>
              <a:t>que</a:t>
            </a:r>
            <a:r>
              <a:rPr lang="en-US" sz="3600" b="1" dirty="0" smtClean="0"/>
              <a:t> + indicative</a:t>
            </a:r>
            <a:endParaRPr lang="en-US" sz="3600" b="1" dirty="0"/>
          </a:p>
        </p:txBody>
      </p:sp>
    </p:spTree>
    <p:extLst>
      <p:ext uri="{BB962C8B-B14F-4D97-AF65-F5344CB8AC3E}">
        <p14:creationId xmlns:p14="http://schemas.microsoft.com/office/powerpoint/2010/main" val="3326803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extBox 1"/>
          <p:cNvSpPr txBox="1"/>
          <p:nvPr/>
        </p:nvSpPr>
        <p:spPr>
          <a:xfrm>
            <a:off x="2238063" y="238922"/>
            <a:ext cx="4717683" cy="646331"/>
          </a:xfrm>
          <a:prstGeom prst="rect">
            <a:avLst/>
          </a:prstGeom>
          <a:noFill/>
        </p:spPr>
        <p:txBody>
          <a:bodyPr wrap="none" rtlCol="0">
            <a:spAutoFit/>
          </a:bodyPr>
          <a:lstStyle/>
          <a:p>
            <a:r>
              <a:rPr lang="en-US" sz="3600" b="1" dirty="0" smtClean="0"/>
              <a:t>Subjunctive v indicative</a:t>
            </a:r>
            <a:endParaRPr lang="en-US" sz="3600" b="1" dirty="0"/>
          </a:p>
        </p:txBody>
      </p:sp>
      <p:sp>
        <p:nvSpPr>
          <p:cNvPr id="3" name="TextBox 2"/>
          <p:cNvSpPr txBox="1"/>
          <p:nvPr/>
        </p:nvSpPr>
        <p:spPr>
          <a:xfrm>
            <a:off x="299064" y="1287929"/>
            <a:ext cx="8357364" cy="1754327"/>
          </a:xfrm>
          <a:prstGeom prst="rect">
            <a:avLst/>
          </a:prstGeom>
          <a:noFill/>
        </p:spPr>
        <p:txBody>
          <a:bodyPr wrap="square" rtlCol="0">
            <a:spAutoFit/>
          </a:bodyPr>
          <a:lstStyle/>
          <a:p>
            <a:r>
              <a:rPr lang="en-US" sz="3600" b="1" dirty="0" smtClean="0"/>
              <a:t>If you DON’T think it, DON’T believe it, or it DOESN’T seem to you then what follows is the subjunctive.</a:t>
            </a:r>
            <a:endParaRPr lang="en-US" sz="3600" b="1" dirty="0"/>
          </a:p>
        </p:txBody>
      </p:sp>
      <p:sp>
        <p:nvSpPr>
          <p:cNvPr id="5" name="TextBox 4"/>
          <p:cNvSpPr txBox="1"/>
          <p:nvPr/>
        </p:nvSpPr>
        <p:spPr>
          <a:xfrm>
            <a:off x="299064" y="3469743"/>
            <a:ext cx="8357364" cy="2225225"/>
          </a:xfrm>
          <a:prstGeom prst="rect">
            <a:avLst/>
          </a:prstGeom>
          <a:noFill/>
        </p:spPr>
        <p:txBody>
          <a:bodyPr wrap="square" rtlCol="0">
            <a:spAutoFit/>
          </a:bodyPr>
          <a:lstStyle/>
          <a:p>
            <a:pPr>
              <a:lnSpc>
                <a:spcPct val="130000"/>
              </a:lnSpc>
            </a:pPr>
            <a:r>
              <a:rPr lang="en-US" sz="3600" b="1" dirty="0" smtClean="0"/>
              <a:t>No </a:t>
            </a:r>
            <a:r>
              <a:rPr lang="en-US" sz="3600" b="1" dirty="0" err="1" smtClean="0"/>
              <a:t>creo</a:t>
            </a:r>
            <a:r>
              <a:rPr lang="en-US" sz="3600" b="1" dirty="0" smtClean="0"/>
              <a:t> </a:t>
            </a:r>
            <a:r>
              <a:rPr lang="en-US" sz="3600" b="1" dirty="0" err="1" smtClean="0"/>
              <a:t>que</a:t>
            </a:r>
            <a:r>
              <a:rPr lang="en-US" sz="3600" b="1" dirty="0" smtClean="0"/>
              <a:t> + Subjunctive</a:t>
            </a:r>
          </a:p>
          <a:p>
            <a:pPr>
              <a:lnSpc>
                <a:spcPct val="130000"/>
              </a:lnSpc>
            </a:pPr>
            <a:r>
              <a:rPr lang="en-US" sz="3600" b="1" dirty="0" smtClean="0"/>
              <a:t>No </a:t>
            </a:r>
            <a:r>
              <a:rPr lang="en-US" sz="3600" b="1" dirty="0" err="1" smtClean="0"/>
              <a:t>pienso</a:t>
            </a:r>
            <a:r>
              <a:rPr lang="en-US" sz="3600" b="1" dirty="0" smtClean="0"/>
              <a:t> </a:t>
            </a:r>
            <a:r>
              <a:rPr lang="en-US" sz="3600" b="1" dirty="0" err="1" smtClean="0"/>
              <a:t>que</a:t>
            </a:r>
            <a:r>
              <a:rPr lang="en-US" sz="3600" b="1" dirty="0" smtClean="0"/>
              <a:t> + Subjunctive</a:t>
            </a:r>
          </a:p>
          <a:p>
            <a:pPr>
              <a:lnSpc>
                <a:spcPct val="130000"/>
              </a:lnSpc>
            </a:pPr>
            <a:r>
              <a:rPr lang="en-US" sz="3600" b="1" dirty="0" smtClean="0"/>
              <a:t>No me </a:t>
            </a:r>
            <a:r>
              <a:rPr lang="en-US" sz="3600" b="1" dirty="0" err="1" smtClean="0"/>
              <a:t>parece</a:t>
            </a:r>
            <a:r>
              <a:rPr lang="en-US" sz="3600" b="1" dirty="0" smtClean="0"/>
              <a:t> </a:t>
            </a:r>
            <a:r>
              <a:rPr lang="en-US" sz="3600" b="1" dirty="0" err="1" smtClean="0"/>
              <a:t>que</a:t>
            </a:r>
            <a:r>
              <a:rPr lang="en-US" sz="3600" b="1" dirty="0" smtClean="0"/>
              <a:t> + Subjunctive</a:t>
            </a:r>
            <a:endParaRPr lang="en-US" sz="3600" b="1" dirty="0"/>
          </a:p>
        </p:txBody>
      </p:sp>
    </p:spTree>
    <p:extLst>
      <p:ext uri="{BB962C8B-B14F-4D97-AF65-F5344CB8AC3E}">
        <p14:creationId xmlns:p14="http://schemas.microsoft.com/office/powerpoint/2010/main" val="1994309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extBox 1"/>
          <p:cNvSpPr txBox="1"/>
          <p:nvPr/>
        </p:nvSpPr>
        <p:spPr>
          <a:xfrm>
            <a:off x="2238063" y="238922"/>
            <a:ext cx="4717683" cy="646331"/>
          </a:xfrm>
          <a:prstGeom prst="rect">
            <a:avLst/>
          </a:prstGeom>
          <a:noFill/>
        </p:spPr>
        <p:txBody>
          <a:bodyPr wrap="none" rtlCol="0">
            <a:spAutoFit/>
          </a:bodyPr>
          <a:lstStyle/>
          <a:p>
            <a:r>
              <a:rPr lang="en-US" sz="3600" b="1" dirty="0" smtClean="0"/>
              <a:t>Subjunctive v indicative</a:t>
            </a:r>
            <a:endParaRPr lang="en-US" sz="3600" b="1" dirty="0"/>
          </a:p>
        </p:txBody>
      </p:sp>
      <p:sp>
        <p:nvSpPr>
          <p:cNvPr id="3" name="TextBox 2"/>
          <p:cNvSpPr txBox="1"/>
          <p:nvPr/>
        </p:nvSpPr>
        <p:spPr>
          <a:xfrm>
            <a:off x="299064" y="1287929"/>
            <a:ext cx="8357364" cy="1200329"/>
          </a:xfrm>
          <a:prstGeom prst="rect">
            <a:avLst/>
          </a:prstGeom>
          <a:noFill/>
        </p:spPr>
        <p:txBody>
          <a:bodyPr wrap="square" rtlCol="0">
            <a:spAutoFit/>
          </a:bodyPr>
          <a:lstStyle/>
          <a:p>
            <a:r>
              <a:rPr lang="en-US" sz="3600" b="1" dirty="0" smtClean="0"/>
              <a:t>If nothing exists or nobody exists then it’s subjunctive.</a:t>
            </a:r>
            <a:endParaRPr lang="en-US" sz="3600" b="1" dirty="0"/>
          </a:p>
        </p:txBody>
      </p:sp>
      <p:sp>
        <p:nvSpPr>
          <p:cNvPr id="5" name="TextBox 4"/>
          <p:cNvSpPr txBox="1"/>
          <p:nvPr/>
        </p:nvSpPr>
        <p:spPr>
          <a:xfrm>
            <a:off x="299064" y="3080777"/>
            <a:ext cx="8357364" cy="1505027"/>
          </a:xfrm>
          <a:prstGeom prst="rect">
            <a:avLst/>
          </a:prstGeom>
          <a:noFill/>
        </p:spPr>
        <p:txBody>
          <a:bodyPr wrap="square" rtlCol="0">
            <a:spAutoFit/>
          </a:bodyPr>
          <a:lstStyle/>
          <a:p>
            <a:pPr>
              <a:lnSpc>
                <a:spcPct val="130000"/>
              </a:lnSpc>
            </a:pPr>
            <a:r>
              <a:rPr lang="en-US" sz="3600" b="1" dirty="0" smtClean="0"/>
              <a:t>No hay nada </a:t>
            </a:r>
            <a:r>
              <a:rPr lang="en-US" sz="3600" b="1" dirty="0" err="1" smtClean="0"/>
              <a:t>aquí</a:t>
            </a:r>
            <a:r>
              <a:rPr lang="en-US" sz="3600" b="1" dirty="0" smtClean="0"/>
              <a:t> </a:t>
            </a:r>
            <a:r>
              <a:rPr lang="en-US" sz="3600" b="1" dirty="0" err="1" smtClean="0"/>
              <a:t>que</a:t>
            </a:r>
            <a:r>
              <a:rPr lang="en-US" sz="3600" b="1" dirty="0" smtClean="0"/>
              <a:t> me </a:t>
            </a:r>
            <a:r>
              <a:rPr lang="en-US" sz="3600" b="1" dirty="0" err="1" smtClean="0"/>
              <a:t>guste</a:t>
            </a:r>
            <a:r>
              <a:rPr lang="en-US" sz="3600" b="1" dirty="0" smtClean="0"/>
              <a:t>.</a:t>
            </a:r>
          </a:p>
          <a:p>
            <a:pPr>
              <a:lnSpc>
                <a:spcPct val="130000"/>
              </a:lnSpc>
            </a:pPr>
            <a:r>
              <a:rPr lang="en-US" sz="3600" b="1" dirty="0" smtClean="0"/>
              <a:t>No hay </a:t>
            </a:r>
            <a:r>
              <a:rPr lang="en-US" sz="3600" b="1" dirty="0" err="1" smtClean="0"/>
              <a:t>nadie</a:t>
            </a:r>
            <a:r>
              <a:rPr lang="en-US" sz="3600" b="1" dirty="0" smtClean="0"/>
              <a:t> </a:t>
            </a:r>
            <a:r>
              <a:rPr lang="en-US" sz="3600" b="1" dirty="0" err="1" smtClean="0"/>
              <a:t>aquí</a:t>
            </a:r>
            <a:r>
              <a:rPr lang="en-US" sz="3600" b="1" dirty="0" smtClean="0"/>
              <a:t> </a:t>
            </a:r>
            <a:r>
              <a:rPr lang="en-US" sz="3600" b="1" dirty="0" err="1" smtClean="0"/>
              <a:t>que</a:t>
            </a:r>
            <a:r>
              <a:rPr lang="en-US" sz="3600" b="1" dirty="0" smtClean="0"/>
              <a:t> </a:t>
            </a:r>
            <a:r>
              <a:rPr lang="en-US" sz="3600" b="1" dirty="0" err="1" smtClean="0"/>
              <a:t>yo</a:t>
            </a:r>
            <a:r>
              <a:rPr lang="en-US" sz="3600" b="1" dirty="0" smtClean="0"/>
              <a:t> </a:t>
            </a:r>
            <a:r>
              <a:rPr lang="en-US" sz="3600" b="1" dirty="0" err="1" smtClean="0"/>
              <a:t>conozca</a:t>
            </a:r>
            <a:r>
              <a:rPr lang="en-US" sz="3600" b="1" dirty="0" smtClean="0"/>
              <a:t>.</a:t>
            </a:r>
            <a:endParaRPr lang="en-US" sz="3600" b="1" dirty="0"/>
          </a:p>
        </p:txBody>
      </p:sp>
    </p:spTree>
    <p:extLst>
      <p:ext uri="{BB962C8B-B14F-4D97-AF65-F5344CB8AC3E}">
        <p14:creationId xmlns:p14="http://schemas.microsoft.com/office/powerpoint/2010/main" val="1361034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extBox 1"/>
          <p:cNvSpPr txBox="1"/>
          <p:nvPr/>
        </p:nvSpPr>
        <p:spPr>
          <a:xfrm>
            <a:off x="2238063" y="238922"/>
            <a:ext cx="4717683" cy="646331"/>
          </a:xfrm>
          <a:prstGeom prst="rect">
            <a:avLst/>
          </a:prstGeom>
          <a:noFill/>
        </p:spPr>
        <p:txBody>
          <a:bodyPr wrap="none" rtlCol="0">
            <a:spAutoFit/>
          </a:bodyPr>
          <a:lstStyle/>
          <a:p>
            <a:r>
              <a:rPr lang="en-US" sz="3600" b="1" dirty="0" smtClean="0"/>
              <a:t>Subjunctive v indicative</a:t>
            </a:r>
            <a:endParaRPr lang="en-US" sz="3600" b="1" dirty="0"/>
          </a:p>
        </p:txBody>
      </p:sp>
      <p:sp>
        <p:nvSpPr>
          <p:cNvPr id="3" name="TextBox 2"/>
          <p:cNvSpPr txBox="1"/>
          <p:nvPr/>
        </p:nvSpPr>
        <p:spPr>
          <a:xfrm>
            <a:off x="299064" y="1287929"/>
            <a:ext cx="8357364" cy="1200329"/>
          </a:xfrm>
          <a:prstGeom prst="rect">
            <a:avLst/>
          </a:prstGeom>
          <a:noFill/>
        </p:spPr>
        <p:txBody>
          <a:bodyPr wrap="square" rtlCol="0">
            <a:spAutoFit/>
          </a:bodyPr>
          <a:lstStyle/>
          <a:p>
            <a:r>
              <a:rPr lang="en-US" sz="3600" b="1" dirty="0" smtClean="0"/>
              <a:t>If nothing exists or nobody exists then it’s subjunctive.</a:t>
            </a:r>
            <a:endParaRPr lang="en-US" sz="3600" b="1" dirty="0"/>
          </a:p>
        </p:txBody>
      </p:sp>
      <p:sp>
        <p:nvSpPr>
          <p:cNvPr id="5" name="TextBox 4"/>
          <p:cNvSpPr txBox="1"/>
          <p:nvPr/>
        </p:nvSpPr>
        <p:spPr>
          <a:xfrm>
            <a:off x="299064" y="2513350"/>
            <a:ext cx="8357364" cy="3665619"/>
          </a:xfrm>
          <a:prstGeom prst="rect">
            <a:avLst/>
          </a:prstGeom>
          <a:noFill/>
        </p:spPr>
        <p:txBody>
          <a:bodyPr wrap="square" rtlCol="0">
            <a:spAutoFit/>
          </a:bodyPr>
          <a:lstStyle/>
          <a:p>
            <a:pPr>
              <a:lnSpc>
                <a:spcPct val="130000"/>
              </a:lnSpc>
            </a:pPr>
            <a:r>
              <a:rPr lang="en-US" sz="3600" b="1" dirty="0" err="1" smtClean="0"/>
              <a:t>Busco</a:t>
            </a:r>
            <a:r>
              <a:rPr lang="en-US" sz="3600" b="1" dirty="0" smtClean="0"/>
              <a:t> </a:t>
            </a:r>
            <a:r>
              <a:rPr lang="en-US" sz="3600" b="1" dirty="0" smtClean="0">
                <a:solidFill>
                  <a:srgbClr val="FF0000"/>
                </a:solidFill>
              </a:rPr>
              <a:t>un</a:t>
            </a:r>
            <a:r>
              <a:rPr lang="en-US" sz="3600" b="1" dirty="0" smtClean="0"/>
              <a:t> </a:t>
            </a:r>
            <a:r>
              <a:rPr lang="en-US" sz="3600" b="1" dirty="0" err="1" smtClean="0"/>
              <a:t>apartamento</a:t>
            </a:r>
            <a:r>
              <a:rPr lang="en-US" sz="3600" b="1" dirty="0" smtClean="0"/>
              <a:t> </a:t>
            </a:r>
            <a:r>
              <a:rPr lang="en-US" sz="3600" b="1" dirty="0" err="1" smtClean="0"/>
              <a:t>que</a:t>
            </a:r>
            <a:r>
              <a:rPr lang="en-US" sz="3600" b="1" dirty="0" smtClean="0"/>
              <a:t> </a:t>
            </a:r>
            <a:r>
              <a:rPr lang="en-US" sz="3600" b="1" dirty="0" err="1" smtClean="0">
                <a:solidFill>
                  <a:srgbClr val="FF0000"/>
                </a:solidFill>
              </a:rPr>
              <a:t>tenga</a:t>
            </a:r>
            <a:r>
              <a:rPr lang="en-US" sz="3600" b="1" dirty="0" smtClean="0">
                <a:solidFill>
                  <a:srgbClr val="FF0000"/>
                </a:solidFill>
              </a:rPr>
              <a:t> </a:t>
            </a:r>
            <a:r>
              <a:rPr lang="en-US" sz="3600" b="1" dirty="0" err="1" smtClean="0"/>
              <a:t>aire</a:t>
            </a:r>
            <a:r>
              <a:rPr lang="en-US" sz="3600" b="1" dirty="0" smtClean="0"/>
              <a:t> </a:t>
            </a:r>
            <a:r>
              <a:rPr lang="en-US" sz="3600" b="1" dirty="0" err="1" smtClean="0"/>
              <a:t>acondicionado</a:t>
            </a:r>
            <a:r>
              <a:rPr lang="en-US" sz="3600" b="1" dirty="0" smtClean="0"/>
              <a:t>.</a:t>
            </a:r>
          </a:p>
          <a:p>
            <a:pPr algn="ctr">
              <a:lnSpc>
                <a:spcPct val="130000"/>
              </a:lnSpc>
            </a:pPr>
            <a:r>
              <a:rPr lang="en-US" sz="3600" b="1" dirty="0" err="1" smtClean="0"/>
              <a:t>pero</a:t>
            </a:r>
            <a:endParaRPr lang="en-US" sz="3600" b="1" dirty="0" smtClean="0"/>
          </a:p>
          <a:p>
            <a:pPr>
              <a:lnSpc>
                <a:spcPct val="130000"/>
              </a:lnSpc>
            </a:pPr>
            <a:r>
              <a:rPr lang="en-US" sz="3600" b="1" dirty="0" err="1" smtClean="0"/>
              <a:t>Busco</a:t>
            </a:r>
            <a:r>
              <a:rPr lang="en-US" sz="3600" b="1" dirty="0" smtClean="0"/>
              <a:t> </a:t>
            </a:r>
            <a:r>
              <a:rPr lang="en-US" sz="3600" b="1" dirty="0" smtClean="0">
                <a:solidFill>
                  <a:srgbClr val="0000FF"/>
                </a:solidFill>
              </a:rPr>
              <a:t>el</a:t>
            </a:r>
            <a:r>
              <a:rPr lang="en-US" sz="3600" b="1" dirty="0" smtClean="0"/>
              <a:t> </a:t>
            </a:r>
            <a:r>
              <a:rPr lang="en-US" sz="3600" b="1" dirty="0" err="1" smtClean="0"/>
              <a:t>apartamento</a:t>
            </a:r>
            <a:r>
              <a:rPr lang="en-US" sz="3600" b="1" dirty="0" smtClean="0"/>
              <a:t> </a:t>
            </a:r>
            <a:r>
              <a:rPr lang="en-US" sz="3600" b="1" dirty="0" err="1" smtClean="0"/>
              <a:t>que</a:t>
            </a:r>
            <a:r>
              <a:rPr lang="en-US" sz="3600" b="1" dirty="0" smtClean="0"/>
              <a:t> </a:t>
            </a:r>
            <a:r>
              <a:rPr lang="en-US" sz="3600" b="1" dirty="0" err="1" smtClean="0">
                <a:solidFill>
                  <a:srgbClr val="0000FF"/>
                </a:solidFill>
              </a:rPr>
              <a:t>tiene</a:t>
            </a:r>
            <a:r>
              <a:rPr lang="en-US" sz="3600" b="1" dirty="0" smtClean="0">
                <a:solidFill>
                  <a:srgbClr val="3366FF"/>
                </a:solidFill>
              </a:rPr>
              <a:t> </a:t>
            </a:r>
            <a:r>
              <a:rPr lang="en-US" sz="3600" b="1" dirty="0" err="1" smtClean="0"/>
              <a:t>aire</a:t>
            </a:r>
            <a:r>
              <a:rPr lang="en-US" sz="3600" b="1" dirty="0" smtClean="0"/>
              <a:t> </a:t>
            </a:r>
            <a:r>
              <a:rPr lang="en-US" sz="3600" b="1" dirty="0" err="1" smtClean="0"/>
              <a:t>acondicionado</a:t>
            </a:r>
            <a:r>
              <a:rPr lang="en-US" sz="3600" b="1" dirty="0" smtClean="0"/>
              <a:t>.</a:t>
            </a:r>
            <a:endParaRPr lang="en-US" sz="3600" b="1" dirty="0"/>
          </a:p>
        </p:txBody>
      </p:sp>
    </p:spTree>
    <p:extLst>
      <p:ext uri="{BB962C8B-B14F-4D97-AF65-F5344CB8AC3E}">
        <p14:creationId xmlns:p14="http://schemas.microsoft.com/office/powerpoint/2010/main" val="17264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5014" name="Text Box 22"/>
          <p:cNvSpPr txBox="1">
            <a:spLocks noChangeArrowheads="1"/>
          </p:cNvSpPr>
          <p:nvPr/>
        </p:nvSpPr>
        <p:spPr bwMode="auto">
          <a:xfrm>
            <a:off x="1477963" y="1981200"/>
            <a:ext cx="1543050" cy="523220"/>
          </a:xfrm>
          <a:prstGeom prst="rect">
            <a:avLst/>
          </a:prstGeom>
          <a:noFill/>
          <a:ln w="9525">
            <a:noFill/>
            <a:miter lim="800000"/>
            <a:headEnd/>
            <a:tailEnd/>
          </a:ln>
        </p:spPr>
        <p:txBody>
          <a:bodyPr>
            <a:spAutoFit/>
          </a:bodyPr>
          <a:lstStyle/>
          <a:p>
            <a:r>
              <a:rPr kumimoji="0" lang="en-US" sz="2800" noProof="1"/>
              <a:t>mentir</a:t>
            </a:r>
            <a:endParaRPr kumimoji="0" lang="en-US" sz="2800" noProof="1">
              <a:sym typeface="Wingdings" pitchFamily="2" charset="2"/>
            </a:endParaRPr>
          </a:p>
        </p:txBody>
      </p:sp>
      <p:sp>
        <p:nvSpPr>
          <p:cNvPr id="85015" name="Rectangle 23"/>
          <p:cNvSpPr>
            <a:spLocks noChangeArrowheads="1"/>
          </p:cNvSpPr>
          <p:nvPr/>
        </p:nvSpPr>
        <p:spPr bwMode="auto">
          <a:xfrm>
            <a:off x="5214938" y="2052638"/>
            <a:ext cx="2244725" cy="1323975"/>
          </a:xfrm>
          <a:prstGeom prst="rect">
            <a:avLst/>
          </a:prstGeom>
          <a:noFill/>
          <a:ln w="9525">
            <a:noFill/>
            <a:miter lim="800000"/>
            <a:headEnd/>
            <a:tailEnd/>
          </a:ln>
        </p:spPr>
        <p:txBody>
          <a:bodyPr/>
          <a:lstStyle/>
          <a:p>
            <a:pPr>
              <a:lnSpc>
                <a:spcPct val="80000"/>
              </a:lnSpc>
              <a:spcBef>
                <a:spcPct val="0"/>
              </a:spcBef>
              <a:buClr>
                <a:schemeClr val="hlink"/>
              </a:buClr>
              <a:buSzPct val="50000"/>
              <a:buFont typeface="Monotype Sorts" pitchFamily="2" charset="2"/>
              <a:buNone/>
            </a:pPr>
            <a:r>
              <a:rPr lang="en-US" sz="2800" noProof="1"/>
              <a:t>mentimos</a:t>
            </a:r>
          </a:p>
          <a:p>
            <a:pPr>
              <a:lnSpc>
                <a:spcPct val="80000"/>
              </a:lnSpc>
              <a:spcBef>
                <a:spcPct val="0"/>
              </a:spcBef>
              <a:buClr>
                <a:schemeClr val="hlink"/>
              </a:buClr>
              <a:buSzPct val="50000"/>
              <a:buFont typeface="Monotype Sorts" pitchFamily="2" charset="2"/>
              <a:buNone/>
            </a:pPr>
            <a:r>
              <a:rPr lang="en-US" sz="2800" noProof="1"/>
              <a:t>mentisteis</a:t>
            </a:r>
          </a:p>
          <a:p>
            <a:pPr>
              <a:lnSpc>
                <a:spcPct val="80000"/>
              </a:lnSpc>
              <a:spcBef>
                <a:spcPct val="0"/>
              </a:spcBef>
              <a:buClr>
                <a:schemeClr val="hlink"/>
              </a:buClr>
              <a:buSzPct val="50000"/>
              <a:buFont typeface="Monotype Sorts" pitchFamily="2" charset="2"/>
              <a:buNone/>
            </a:pPr>
            <a:r>
              <a:rPr lang="en-US" sz="2800" noProof="1"/>
              <a:t>m</a:t>
            </a:r>
            <a:r>
              <a:rPr lang="en-US" sz="2800" u="sng" noProof="1"/>
              <a:t>i</a:t>
            </a:r>
            <a:r>
              <a:rPr lang="en-US" sz="2800" noProof="1"/>
              <a:t>ntieron</a:t>
            </a:r>
          </a:p>
        </p:txBody>
      </p:sp>
      <p:sp>
        <p:nvSpPr>
          <p:cNvPr id="85016" name="Text Box 24"/>
          <p:cNvSpPr txBox="1">
            <a:spLocks noChangeArrowheads="1"/>
          </p:cNvSpPr>
          <p:nvPr/>
        </p:nvSpPr>
        <p:spPr bwMode="auto">
          <a:xfrm>
            <a:off x="3570288" y="2052638"/>
            <a:ext cx="1620837" cy="1140825"/>
          </a:xfrm>
          <a:prstGeom prst="rect">
            <a:avLst/>
          </a:prstGeom>
          <a:noFill/>
          <a:ln w="9525">
            <a:noFill/>
            <a:miter lim="800000"/>
            <a:headEnd/>
            <a:tailEnd/>
          </a:ln>
        </p:spPr>
        <p:txBody>
          <a:bodyPr>
            <a:spAutoFit/>
          </a:bodyPr>
          <a:lstStyle/>
          <a:p>
            <a:pPr>
              <a:lnSpc>
                <a:spcPct val="80000"/>
              </a:lnSpc>
              <a:spcBef>
                <a:spcPct val="0"/>
              </a:spcBef>
            </a:pPr>
            <a:r>
              <a:rPr kumimoji="0" lang="en-US" sz="2800" noProof="1"/>
              <a:t>mentí</a:t>
            </a:r>
          </a:p>
          <a:p>
            <a:pPr>
              <a:lnSpc>
                <a:spcPct val="80000"/>
              </a:lnSpc>
              <a:spcBef>
                <a:spcPct val="0"/>
              </a:spcBef>
            </a:pPr>
            <a:r>
              <a:rPr kumimoji="0" lang="en-US" sz="2800" noProof="1"/>
              <a:t>mentiste</a:t>
            </a:r>
          </a:p>
          <a:p>
            <a:pPr>
              <a:lnSpc>
                <a:spcPct val="80000"/>
              </a:lnSpc>
              <a:spcBef>
                <a:spcPct val="0"/>
              </a:spcBef>
            </a:pPr>
            <a:r>
              <a:rPr kumimoji="0" lang="en-US" sz="2800" noProof="1"/>
              <a:t>m</a:t>
            </a:r>
            <a:r>
              <a:rPr kumimoji="0" lang="en-US" sz="2800" u="sng" noProof="1"/>
              <a:t>i</a:t>
            </a:r>
            <a:r>
              <a:rPr kumimoji="0" lang="en-US" sz="2800" noProof="1"/>
              <a:t>ntió</a:t>
            </a:r>
          </a:p>
        </p:txBody>
      </p:sp>
      <p:sp>
        <p:nvSpPr>
          <p:cNvPr id="85017" name="Text Box 25"/>
          <p:cNvSpPr txBox="1">
            <a:spLocks noChangeArrowheads="1"/>
          </p:cNvSpPr>
          <p:nvPr/>
        </p:nvSpPr>
        <p:spPr bwMode="auto">
          <a:xfrm>
            <a:off x="2857500" y="2009775"/>
            <a:ext cx="647700" cy="523220"/>
          </a:xfrm>
          <a:prstGeom prst="rect">
            <a:avLst/>
          </a:prstGeom>
          <a:noFill/>
          <a:ln w="9525">
            <a:noFill/>
            <a:miter lim="800000"/>
            <a:headEnd/>
            <a:tailEnd/>
          </a:ln>
        </p:spPr>
        <p:txBody>
          <a:bodyPr>
            <a:spAutoFit/>
          </a:bodyPr>
          <a:lstStyle/>
          <a:p>
            <a:r>
              <a:rPr kumimoji="0" lang="en-US" sz="2800" noProof="1">
                <a:sym typeface="Wingdings" pitchFamily="2" charset="2"/>
              </a:rPr>
              <a:t></a:t>
            </a:r>
            <a:endParaRPr kumimoji="0" lang="en-US" sz="2800" noProof="1"/>
          </a:p>
        </p:txBody>
      </p:sp>
      <p:sp>
        <p:nvSpPr>
          <p:cNvPr id="85019" name="Freeform 27"/>
          <p:cNvSpPr>
            <a:spLocks/>
          </p:cNvSpPr>
          <p:nvPr/>
        </p:nvSpPr>
        <p:spPr bwMode="auto">
          <a:xfrm>
            <a:off x="3429000" y="2743200"/>
            <a:ext cx="4130675" cy="533400"/>
          </a:xfrm>
          <a:custGeom>
            <a:avLst/>
            <a:gdLst>
              <a:gd name="T0" fmla="*/ 100 w 2329"/>
              <a:gd name="T1" fmla="*/ 47 h 650"/>
              <a:gd name="T2" fmla="*/ 318 w 2329"/>
              <a:gd name="T3" fmla="*/ 47 h 650"/>
              <a:gd name="T4" fmla="*/ 2008 w 2329"/>
              <a:gd name="T5" fmla="*/ 101 h 650"/>
              <a:gd name="T6" fmla="*/ 2244 w 2329"/>
              <a:gd name="T7" fmla="*/ 650 h 650"/>
              <a:gd name="T8" fmla="*/ 0 60000 65536"/>
              <a:gd name="T9" fmla="*/ 0 60000 65536"/>
              <a:gd name="T10" fmla="*/ 0 60000 65536"/>
              <a:gd name="T11" fmla="*/ 0 60000 65536"/>
              <a:gd name="T12" fmla="*/ 0 w 2329"/>
              <a:gd name="T13" fmla="*/ 0 h 650"/>
              <a:gd name="T14" fmla="*/ 2329 w 2329"/>
              <a:gd name="T15" fmla="*/ 650 h 650"/>
            </a:gdLst>
            <a:ahLst/>
            <a:cxnLst>
              <a:cxn ang="T8">
                <a:pos x="T0" y="T1"/>
              </a:cxn>
              <a:cxn ang="T9">
                <a:pos x="T2" y="T3"/>
              </a:cxn>
              <a:cxn ang="T10">
                <a:pos x="T4" y="T5"/>
              </a:cxn>
              <a:cxn ang="T11">
                <a:pos x="T6" y="T7"/>
              </a:cxn>
            </a:cxnLst>
            <a:rect l="T12" t="T13" r="T14" b="T15"/>
            <a:pathLst>
              <a:path w="2329" h="650">
                <a:moveTo>
                  <a:pt x="100" y="47"/>
                </a:moveTo>
                <a:cubicBezTo>
                  <a:pt x="136" y="46"/>
                  <a:pt x="0" y="38"/>
                  <a:pt x="318" y="47"/>
                </a:cubicBezTo>
                <a:cubicBezTo>
                  <a:pt x="636" y="56"/>
                  <a:pt x="1687" y="0"/>
                  <a:pt x="2008" y="101"/>
                </a:cubicBezTo>
                <a:cubicBezTo>
                  <a:pt x="2329" y="202"/>
                  <a:pt x="2195" y="536"/>
                  <a:pt x="2244" y="650"/>
                </a:cubicBezTo>
              </a:path>
            </a:pathLst>
          </a:custGeom>
          <a:noFill/>
          <a:ln w="25400">
            <a:solidFill>
              <a:srgbClr val="FF0000"/>
            </a:solidFill>
            <a:round/>
            <a:headEnd/>
            <a:tailEnd/>
          </a:ln>
        </p:spPr>
        <p:txBody>
          <a:bodyPr wrap="none" anchor="ctr"/>
          <a:lstStyle/>
          <a:p>
            <a:endParaRPr lang="es-ES_tradnl" sz="1600"/>
          </a:p>
        </p:txBody>
      </p:sp>
      <p:sp>
        <p:nvSpPr>
          <p:cNvPr id="85020" name="Line 28"/>
          <p:cNvSpPr>
            <a:spLocks noChangeShapeType="1"/>
          </p:cNvSpPr>
          <p:nvPr/>
        </p:nvSpPr>
        <p:spPr bwMode="auto">
          <a:xfrm flipH="1" flipV="1">
            <a:off x="3581400" y="3276600"/>
            <a:ext cx="3784600" cy="0"/>
          </a:xfrm>
          <a:prstGeom prst="line">
            <a:avLst/>
          </a:prstGeom>
          <a:noFill/>
          <a:ln w="25400">
            <a:solidFill>
              <a:srgbClr val="FF0000"/>
            </a:solidFill>
            <a:round/>
            <a:headEnd/>
            <a:tailEnd/>
          </a:ln>
        </p:spPr>
        <p:txBody>
          <a:bodyPr wrap="none" anchor="ctr"/>
          <a:lstStyle/>
          <a:p>
            <a:endParaRPr lang="es-ES_tradnl" sz="1600"/>
          </a:p>
        </p:txBody>
      </p:sp>
      <p:sp>
        <p:nvSpPr>
          <p:cNvPr id="85021" name="Line 29"/>
          <p:cNvSpPr>
            <a:spLocks noChangeShapeType="1"/>
          </p:cNvSpPr>
          <p:nvPr/>
        </p:nvSpPr>
        <p:spPr bwMode="auto">
          <a:xfrm flipH="1">
            <a:off x="3581400" y="2743200"/>
            <a:ext cx="1588" cy="515937"/>
          </a:xfrm>
          <a:prstGeom prst="line">
            <a:avLst/>
          </a:prstGeom>
          <a:noFill/>
          <a:ln w="25400">
            <a:solidFill>
              <a:srgbClr val="FF0000"/>
            </a:solidFill>
            <a:round/>
            <a:headEnd/>
            <a:tailEnd/>
          </a:ln>
        </p:spPr>
        <p:txBody>
          <a:bodyPr wrap="none" anchor="ctr"/>
          <a:lstStyle/>
          <a:p>
            <a:endParaRPr lang="es-ES_tradnl" sz="1600"/>
          </a:p>
        </p:txBody>
      </p:sp>
      <p:sp>
        <p:nvSpPr>
          <p:cNvPr id="85022" name="Line 30"/>
          <p:cNvSpPr>
            <a:spLocks noChangeShapeType="1"/>
          </p:cNvSpPr>
          <p:nvPr/>
        </p:nvSpPr>
        <p:spPr bwMode="auto">
          <a:xfrm flipH="1">
            <a:off x="1954213" y="2498725"/>
            <a:ext cx="4762" cy="558800"/>
          </a:xfrm>
          <a:prstGeom prst="line">
            <a:avLst/>
          </a:prstGeom>
          <a:noFill/>
          <a:ln w="9525">
            <a:solidFill>
              <a:srgbClr val="FF0000"/>
            </a:solidFill>
            <a:round/>
            <a:headEnd/>
            <a:tailEnd type="triangle" w="med" len="med"/>
          </a:ln>
        </p:spPr>
        <p:txBody>
          <a:bodyPr wrap="none" anchor="ctr"/>
          <a:lstStyle/>
          <a:p>
            <a:endParaRPr lang="es-ES_tradnl" sz="1600"/>
          </a:p>
        </p:txBody>
      </p:sp>
      <p:sp>
        <p:nvSpPr>
          <p:cNvPr id="85023" name="Text Box 31"/>
          <p:cNvSpPr txBox="1">
            <a:spLocks noChangeArrowheads="1"/>
          </p:cNvSpPr>
          <p:nvPr/>
        </p:nvSpPr>
        <p:spPr bwMode="auto">
          <a:xfrm>
            <a:off x="1811338" y="2974975"/>
            <a:ext cx="666750" cy="523220"/>
          </a:xfrm>
          <a:prstGeom prst="rect">
            <a:avLst/>
          </a:prstGeom>
          <a:noFill/>
          <a:ln w="9525">
            <a:noFill/>
            <a:miter lim="800000"/>
            <a:headEnd/>
            <a:tailEnd/>
          </a:ln>
        </p:spPr>
        <p:txBody>
          <a:bodyPr>
            <a:spAutoFit/>
          </a:bodyPr>
          <a:lstStyle/>
          <a:p>
            <a:r>
              <a:rPr kumimoji="0" lang="en-US" sz="2800" noProof="1"/>
              <a:t>i</a:t>
            </a:r>
          </a:p>
        </p:txBody>
      </p:sp>
      <p:sp>
        <p:nvSpPr>
          <p:cNvPr id="85024" name="Line 32"/>
          <p:cNvSpPr>
            <a:spLocks noChangeShapeType="1"/>
          </p:cNvSpPr>
          <p:nvPr/>
        </p:nvSpPr>
        <p:spPr bwMode="auto">
          <a:xfrm flipV="1">
            <a:off x="2244725" y="3248025"/>
            <a:ext cx="1673225" cy="4763"/>
          </a:xfrm>
          <a:prstGeom prst="line">
            <a:avLst/>
          </a:prstGeom>
          <a:noFill/>
          <a:ln w="15875">
            <a:solidFill>
              <a:srgbClr val="FF0000"/>
            </a:solidFill>
            <a:round/>
            <a:headEnd/>
            <a:tailEnd type="triangle" w="med" len="med"/>
          </a:ln>
        </p:spPr>
        <p:txBody>
          <a:bodyPr wrap="none" anchor="ctr"/>
          <a:lstStyle/>
          <a:p>
            <a:endParaRPr lang="es-ES_tradnl" sz="1600"/>
          </a:p>
        </p:txBody>
      </p:sp>
      <p:sp>
        <p:nvSpPr>
          <p:cNvPr id="85028" name="Text Box 36"/>
          <p:cNvSpPr txBox="1">
            <a:spLocks noChangeArrowheads="1"/>
          </p:cNvSpPr>
          <p:nvPr/>
        </p:nvSpPr>
        <p:spPr bwMode="auto">
          <a:xfrm>
            <a:off x="3495675" y="4675188"/>
            <a:ext cx="1620838" cy="1140825"/>
          </a:xfrm>
          <a:prstGeom prst="rect">
            <a:avLst/>
          </a:prstGeom>
          <a:noFill/>
          <a:ln w="9525">
            <a:noFill/>
            <a:miter lim="800000"/>
            <a:headEnd/>
            <a:tailEnd/>
          </a:ln>
        </p:spPr>
        <p:txBody>
          <a:bodyPr>
            <a:spAutoFit/>
          </a:bodyPr>
          <a:lstStyle/>
          <a:p>
            <a:pPr>
              <a:lnSpc>
                <a:spcPct val="80000"/>
              </a:lnSpc>
              <a:spcBef>
                <a:spcPct val="0"/>
              </a:spcBef>
            </a:pPr>
            <a:r>
              <a:rPr kumimoji="0" lang="en-US" sz="2800"/>
              <a:t>mienta</a:t>
            </a:r>
            <a:endParaRPr kumimoji="0" lang="en-US" sz="2800" noProof="1"/>
          </a:p>
          <a:p>
            <a:pPr>
              <a:lnSpc>
                <a:spcPct val="80000"/>
              </a:lnSpc>
              <a:spcBef>
                <a:spcPct val="0"/>
              </a:spcBef>
            </a:pPr>
            <a:r>
              <a:rPr kumimoji="0" lang="en-US" sz="2800"/>
              <a:t>mientas</a:t>
            </a:r>
            <a:endParaRPr kumimoji="0" lang="en-US" sz="2800" noProof="1"/>
          </a:p>
          <a:p>
            <a:pPr>
              <a:lnSpc>
                <a:spcPct val="80000"/>
              </a:lnSpc>
              <a:spcBef>
                <a:spcPct val="0"/>
              </a:spcBef>
            </a:pPr>
            <a:r>
              <a:rPr kumimoji="0" lang="en-US" sz="2800"/>
              <a:t>mienta</a:t>
            </a:r>
            <a:endParaRPr kumimoji="0" lang="en-US" sz="2800" noProof="1"/>
          </a:p>
        </p:txBody>
      </p:sp>
      <p:sp>
        <p:nvSpPr>
          <p:cNvPr id="85029" name="Rectangle 37"/>
          <p:cNvSpPr>
            <a:spLocks noChangeArrowheads="1"/>
          </p:cNvSpPr>
          <p:nvPr/>
        </p:nvSpPr>
        <p:spPr bwMode="auto">
          <a:xfrm>
            <a:off x="5184775" y="4662488"/>
            <a:ext cx="2244725" cy="1323975"/>
          </a:xfrm>
          <a:prstGeom prst="rect">
            <a:avLst/>
          </a:prstGeom>
          <a:noFill/>
          <a:ln w="9525">
            <a:noFill/>
            <a:miter lim="800000"/>
            <a:headEnd/>
            <a:tailEnd/>
          </a:ln>
        </p:spPr>
        <p:txBody>
          <a:bodyPr/>
          <a:lstStyle/>
          <a:p>
            <a:pPr>
              <a:lnSpc>
                <a:spcPct val="80000"/>
              </a:lnSpc>
              <a:spcBef>
                <a:spcPct val="0"/>
              </a:spcBef>
              <a:buClr>
                <a:schemeClr val="hlink"/>
              </a:buClr>
              <a:buSzPct val="50000"/>
              <a:buFont typeface="Monotype Sorts" pitchFamily="2" charset="2"/>
              <a:buNone/>
            </a:pPr>
            <a:r>
              <a:rPr lang="en-US" sz="2800"/>
              <a:t>m</a:t>
            </a:r>
            <a:r>
              <a:rPr lang="en-US" sz="2800" u="sng"/>
              <a:t>i</a:t>
            </a:r>
            <a:r>
              <a:rPr lang="en-US" sz="2800"/>
              <a:t>nta</a:t>
            </a:r>
            <a:r>
              <a:rPr lang="en-US" sz="2800" noProof="1"/>
              <a:t>mos</a:t>
            </a:r>
          </a:p>
          <a:p>
            <a:pPr>
              <a:lnSpc>
                <a:spcPct val="80000"/>
              </a:lnSpc>
              <a:spcBef>
                <a:spcPct val="0"/>
              </a:spcBef>
              <a:buClr>
                <a:schemeClr val="hlink"/>
              </a:buClr>
              <a:buSzPct val="50000"/>
              <a:buFont typeface="Monotype Sorts" pitchFamily="2" charset="2"/>
              <a:buNone/>
            </a:pPr>
            <a:r>
              <a:rPr lang="en-US" sz="2800"/>
              <a:t>m</a:t>
            </a:r>
            <a:r>
              <a:rPr lang="en-US" sz="2800" u="sng"/>
              <a:t>i</a:t>
            </a:r>
            <a:r>
              <a:rPr lang="en-US" sz="2800"/>
              <a:t>ntáis</a:t>
            </a:r>
            <a:endParaRPr lang="en-US" sz="2800" noProof="1"/>
          </a:p>
          <a:p>
            <a:pPr>
              <a:lnSpc>
                <a:spcPct val="80000"/>
              </a:lnSpc>
              <a:spcBef>
                <a:spcPct val="0"/>
              </a:spcBef>
              <a:buClr>
                <a:schemeClr val="hlink"/>
              </a:buClr>
              <a:buSzPct val="50000"/>
              <a:buFont typeface="Monotype Sorts" pitchFamily="2" charset="2"/>
              <a:buNone/>
            </a:pPr>
            <a:r>
              <a:rPr lang="en-US" sz="2800"/>
              <a:t>mientan</a:t>
            </a:r>
            <a:endParaRPr lang="en-US" sz="2800" noProof="1"/>
          </a:p>
        </p:txBody>
      </p:sp>
      <p:sp>
        <p:nvSpPr>
          <p:cNvPr id="22542" name="Text Box 47"/>
          <p:cNvSpPr txBox="1">
            <a:spLocks noChangeArrowheads="1"/>
          </p:cNvSpPr>
          <p:nvPr/>
        </p:nvSpPr>
        <p:spPr bwMode="auto">
          <a:xfrm>
            <a:off x="725488" y="869950"/>
            <a:ext cx="8113712" cy="763286"/>
          </a:xfrm>
          <a:prstGeom prst="rect">
            <a:avLst/>
          </a:prstGeom>
          <a:noFill/>
          <a:ln w="9525" algn="ctr">
            <a:noFill/>
            <a:miter lim="800000"/>
            <a:headEnd/>
            <a:tailEnd/>
          </a:ln>
        </p:spPr>
        <p:txBody>
          <a:bodyPr lIns="0" rIns="0">
            <a:spAutoFit/>
          </a:bodyPr>
          <a:lstStyle/>
          <a:p>
            <a:pPr>
              <a:lnSpc>
                <a:spcPct val="90000"/>
              </a:lnSpc>
            </a:pPr>
            <a:r>
              <a:rPr lang="en-US" sz="2400"/>
              <a:t>You may recall the third-person singular and plural changes that occur in the preterit of </a:t>
            </a:r>
            <a:r>
              <a:rPr lang="en-US" sz="2400" b="1"/>
              <a:t>stem-changing</a:t>
            </a:r>
            <a:r>
              <a:rPr lang="en-US" sz="2400"/>
              <a:t> -</a:t>
            </a:r>
            <a:r>
              <a:rPr lang="en-US" sz="2400" b="1"/>
              <a:t>ir</a:t>
            </a:r>
            <a:r>
              <a:rPr lang="en-US" sz="2400"/>
              <a:t> verbs.</a:t>
            </a:r>
          </a:p>
        </p:txBody>
      </p:sp>
      <p:sp>
        <p:nvSpPr>
          <p:cNvPr id="22543" name="Text Box 48"/>
          <p:cNvSpPr txBox="1">
            <a:spLocks noChangeArrowheads="1"/>
          </p:cNvSpPr>
          <p:nvPr/>
        </p:nvSpPr>
        <p:spPr bwMode="auto">
          <a:xfrm>
            <a:off x="457200" y="228600"/>
            <a:ext cx="8153400" cy="646331"/>
          </a:xfrm>
          <a:prstGeom prst="rect">
            <a:avLst/>
          </a:prstGeom>
          <a:noFill/>
          <a:ln w="9525">
            <a:noFill/>
            <a:miter lim="800000"/>
            <a:headEnd/>
            <a:tailEnd/>
          </a:ln>
        </p:spPr>
        <p:txBody>
          <a:bodyPr>
            <a:spAutoFit/>
          </a:bodyPr>
          <a:lstStyle/>
          <a:p>
            <a:pPr algn="ctr">
              <a:spcBef>
                <a:spcPct val="0"/>
              </a:spcBef>
              <a:spcAft>
                <a:spcPct val="50000"/>
              </a:spcAft>
              <a:tabLst>
                <a:tab pos="461963" algn="l"/>
              </a:tabLst>
            </a:pPr>
            <a:r>
              <a:rPr kumimoji="0" lang="en-US" sz="3600"/>
              <a:t>The </a:t>
            </a:r>
            <a:r>
              <a:rPr kumimoji="0" lang="en-US" sz="3600" u="sng"/>
              <a:t>forms</a:t>
            </a:r>
            <a:r>
              <a:rPr kumimoji="0" lang="en-US" sz="3600"/>
              <a:t> of the subjunctive</a:t>
            </a:r>
            <a:endParaRPr kumimoji="0" lang="en-US" sz="3600" noProof="1"/>
          </a:p>
        </p:txBody>
      </p:sp>
      <p:sp>
        <p:nvSpPr>
          <p:cNvPr id="85043" name="WordArt 51"/>
          <p:cNvSpPr>
            <a:spLocks noChangeArrowheads="1" noChangeShapeType="1" noTextEdit="1"/>
          </p:cNvSpPr>
          <p:nvPr/>
        </p:nvSpPr>
        <p:spPr bwMode="auto">
          <a:xfrm>
            <a:off x="1647825" y="4879975"/>
            <a:ext cx="1247775" cy="354013"/>
          </a:xfrm>
          <a:prstGeom prst="rect">
            <a:avLst/>
          </a:prstGeom>
        </p:spPr>
        <p:txBody>
          <a:bodyPr spcFirstLastPara="1" wrap="none" fromWordArt="1">
            <a:prstTxWarp prst="textArchUp">
              <a:avLst>
                <a:gd name="adj" fmla="val 10800004"/>
              </a:avLst>
            </a:prstTxWarp>
          </a:bodyPr>
          <a:lstStyle/>
          <a:p>
            <a:pPr algn="ctr"/>
            <a:r>
              <a:rPr lang="es-ES_tradnl" sz="1600" kern="10">
                <a:ln w="9525">
                  <a:solidFill>
                    <a:schemeClr val="tx1"/>
                  </a:solidFill>
                  <a:round/>
                  <a:headEnd/>
                  <a:tailEnd/>
                </a:ln>
                <a:solidFill>
                  <a:srgbClr val="000000"/>
                </a:solidFill>
                <a:latin typeface="BoffoSSK"/>
              </a:rPr>
              <a:t>present</a:t>
            </a:r>
          </a:p>
        </p:txBody>
      </p:sp>
      <p:sp>
        <p:nvSpPr>
          <p:cNvPr id="85044" name="WordArt 52"/>
          <p:cNvSpPr>
            <a:spLocks noChangeArrowheads="1" noChangeShapeType="1" noTextEdit="1"/>
          </p:cNvSpPr>
          <p:nvPr/>
        </p:nvSpPr>
        <p:spPr bwMode="auto">
          <a:xfrm>
            <a:off x="1676400" y="4956175"/>
            <a:ext cx="1252538" cy="838200"/>
          </a:xfrm>
          <a:prstGeom prst="rect">
            <a:avLst/>
          </a:prstGeom>
        </p:spPr>
        <p:txBody>
          <a:bodyPr spcFirstLastPara="1" wrap="none" fromWordArt="1">
            <a:prstTxWarp prst="textArchDown">
              <a:avLst>
                <a:gd name="adj" fmla="val 0"/>
              </a:avLst>
            </a:prstTxWarp>
          </a:bodyPr>
          <a:lstStyle/>
          <a:p>
            <a:pPr algn="ctr"/>
            <a:r>
              <a:rPr lang="es-ES_tradnl" kern="10">
                <a:ln w="9525">
                  <a:solidFill>
                    <a:schemeClr val="tx1"/>
                  </a:solidFill>
                  <a:round/>
                  <a:headEnd/>
                  <a:tailEnd/>
                </a:ln>
                <a:solidFill>
                  <a:srgbClr val="000000"/>
                </a:solidFill>
                <a:latin typeface="BoffoSSK"/>
              </a:rPr>
              <a:t>subjunctive</a:t>
            </a:r>
          </a:p>
        </p:txBody>
      </p:sp>
      <p:sp>
        <p:nvSpPr>
          <p:cNvPr id="85045" name="WordArt 53"/>
          <p:cNvSpPr>
            <a:spLocks noChangeArrowheads="1" noChangeShapeType="1" noTextEdit="1"/>
          </p:cNvSpPr>
          <p:nvPr/>
        </p:nvSpPr>
        <p:spPr bwMode="auto">
          <a:xfrm>
            <a:off x="4543425" y="1860550"/>
            <a:ext cx="866775" cy="304800"/>
          </a:xfrm>
          <a:prstGeom prst="rect">
            <a:avLst/>
          </a:prstGeom>
        </p:spPr>
        <p:txBody>
          <a:bodyPr spcFirstLastPara="1" wrap="none" fromWordArt="1">
            <a:prstTxWarp prst="textArchUp">
              <a:avLst>
                <a:gd name="adj" fmla="val 10800004"/>
              </a:avLst>
            </a:prstTxWarp>
          </a:bodyPr>
          <a:lstStyle/>
          <a:p>
            <a:pPr algn="ctr"/>
            <a:r>
              <a:rPr lang="es-ES_tradnl" sz="1600" kern="10">
                <a:ln w="9525">
                  <a:solidFill>
                    <a:schemeClr val="tx1"/>
                  </a:solidFill>
                  <a:round/>
                  <a:headEnd/>
                  <a:tailEnd/>
                </a:ln>
                <a:solidFill>
                  <a:srgbClr val="000000"/>
                </a:solidFill>
                <a:latin typeface="BoffoSSK"/>
              </a:rPr>
              <a:t>preterit</a:t>
            </a:r>
          </a:p>
        </p:txBody>
      </p:sp>
      <p:sp>
        <p:nvSpPr>
          <p:cNvPr id="85046" name="Line 54"/>
          <p:cNvSpPr>
            <a:spLocks noChangeShapeType="1"/>
          </p:cNvSpPr>
          <p:nvPr/>
        </p:nvSpPr>
        <p:spPr bwMode="auto">
          <a:xfrm>
            <a:off x="2228850" y="3355975"/>
            <a:ext cx="3392488" cy="231775"/>
          </a:xfrm>
          <a:prstGeom prst="line">
            <a:avLst/>
          </a:prstGeom>
          <a:noFill/>
          <a:ln w="15875">
            <a:solidFill>
              <a:srgbClr val="FF0000"/>
            </a:solidFill>
            <a:round/>
            <a:headEnd/>
            <a:tailEnd/>
          </a:ln>
        </p:spPr>
        <p:txBody>
          <a:bodyPr/>
          <a:lstStyle/>
          <a:p>
            <a:endParaRPr lang="es-ES_tradnl" sz="1600"/>
          </a:p>
        </p:txBody>
      </p:sp>
      <p:sp>
        <p:nvSpPr>
          <p:cNvPr id="85047" name="Line 55"/>
          <p:cNvSpPr>
            <a:spLocks noChangeShapeType="1"/>
          </p:cNvSpPr>
          <p:nvPr/>
        </p:nvSpPr>
        <p:spPr bwMode="auto">
          <a:xfrm flipH="1">
            <a:off x="5619750" y="3589338"/>
            <a:ext cx="4763" cy="1065212"/>
          </a:xfrm>
          <a:prstGeom prst="line">
            <a:avLst/>
          </a:prstGeom>
          <a:noFill/>
          <a:ln w="15875">
            <a:solidFill>
              <a:srgbClr val="FF0000"/>
            </a:solidFill>
            <a:round/>
            <a:headEnd/>
            <a:tailEnd type="triangle" w="med" len="med"/>
          </a:ln>
        </p:spPr>
        <p:txBody>
          <a:bodyPr/>
          <a:lstStyle/>
          <a:p>
            <a:endParaRPr lang="es-ES_tradnl" sz="1600"/>
          </a:p>
        </p:txBody>
      </p:sp>
      <p:sp>
        <p:nvSpPr>
          <p:cNvPr id="85048" name="Rectangle 56"/>
          <p:cNvSpPr>
            <a:spLocks noChangeArrowheads="1"/>
          </p:cNvSpPr>
          <p:nvPr/>
        </p:nvSpPr>
        <p:spPr bwMode="auto">
          <a:xfrm>
            <a:off x="5486400" y="4724400"/>
            <a:ext cx="304800" cy="338554"/>
          </a:xfrm>
          <a:prstGeom prst="rect">
            <a:avLst/>
          </a:prstGeom>
          <a:solidFill>
            <a:srgbClr val="CC0000">
              <a:alpha val="23137"/>
            </a:srgbClr>
          </a:solidFill>
          <a:ln w="9525" algn="ctr">
            <a:noFill/>
            <a:miter lim="800000"/>
            <a:headEnd/>
            <a:tailEnd/>
          </a:ln>
        </p:spPr>
        <p:txBody>
          <a:bodyPr lIns="0" rIns="0" anchor="ctr">
            <a:spAutoFit/>
          </a:bodyPr>
          <a:lstStyle/>
          <a:p>
            <a:endParaRPr lang="en-US" sz="1600"/>
          </a:p>
        </p:txBody>
      </p:sp>
    </p:spTree>
    <p:extLst>
      <p:ext uri="{BB962C8B-B14F-4D97-AF65-F5344CB8AC3E}">
        <p14:creationId xmlns:p14="http://schemas.microsoft.com/office/powerpoint/2010/main" val="3977129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5045"/>
                                        </p:tgtEl>
                                        <p:attrNameLst>
                                          <p:attrName>style.visibility</p:attrName>
                                        </p:attrNameLst>
                                      </p:cBhvr>
                                      <p:to>
                                        <p:strVal val="visible"/>
                                      </p:to>
                                    </p:set>
                                    <p:animEffect transition="in" filter="dissolve">
                                      <p:cBhvr>
                                        <p:cTn id="7" dur="400"/>
                                        <p:tgtEl>
                                          <p:spTgt spid="8504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5014"/>
                                        </p:tgtEl>
                                        <p:attrNameLst>
                                          <p:attrName>style.visibility</p:attrName>
                                        </p:attrNameLst>
                                      </p:cBhvr>
                                      <p:to>
                                        <p:strVal val="visible"/>
                                      </p:to>
                                    </p:set>
                                    <p:animEffect transition="in" filter="dissolve">
                                      <p:cBhvr>
                                        <p:cTn id="10" dur="400"/>
                                        <p:tgtEl>
                                          <p:spTgt spid="8501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5017"/>
                                        </p:tgtEl>
                                        <p:attrNameLst>
                                          <p:attrName>style.visibility</p:attrName>
                                        </p:attrNameLst>
                                      </p:cBhvr>
                                      <p:to>
                                        <p:strVal val="visible"/>
                                      </p:to>
                                    </p:set>
                                    <p:animEffect transition="in" filter="dissolve">
                                      <p:cBhvr>
                                        <p:cTn id="13" dur="400"/>
                                        <p:tgtEl>
                                          <p:spTgt spid="85017"/>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5016">
                                            <p:txEl>
                                              <p:pRg st="0" end="0"/>
                                            </p:txEl>
                                          </p:spTgt>
                                        </p:tgtEl>
                                        <p:attrNameLst>
                                          <p:attrName>style.visibility</p:attrName>
                                        </p:attrNameLst>
                                      </p:cBhvr>
                                      <p:to>
                                        <p:strVal val="visible"/>
                                      </p:to>
                                    </p:set>
                                    <p:animEffect transition="in" filter="dissolve">
                                      <p:cBhvr>
                                        <p:cTn id="16" dur="400"/>
                                        <p:tgtEl>
                                          <p:spTgt spid="85016">
                                            <p:txEl>
                                              <p:pRg st="0" end="0"/>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5016">
                                            <p:txEl>
                                              <p:pRg st="1" end="1"/>
                                            </p:txEl>
                                          </p:spTgt>
                                        </p:tgtEl>
                                        <p:attrNameLst>
                                          <p:attrName>style.visibility</p:attrName>
                                        </p:attrNameLst>
                                      </p:cBhvr>
                                      <p:to>
                                        <p:strVal val="visible"/>
                                      </p:to>
                                    </p:set>
                                    <p:animEffect transition="in" filter="dissolve">
                                      <p:cBhvr>
                                        <p:cTn id="19" dur="400"/>
                                        <p:tgtEl>
                                          <p:spTgt spid="85016">
                                            <p:txEl>
                                              <p:pRg st="1" end="1"/>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5016">
                                            <p:txEl>
                                              <p:pRg st="2" end="2"/>
                                            </p:txEl>
                                          </p:spTgt>
                                        </p:tgtEl>
                                        <p:attrNameLst>
                                          <p:attrName>style.visibility</p:attrName>
                                        </p:attrNameLst>
                                      </p:cBhvr>
                                      <p:to>
                                        <p:strVal val="visible"/>
                                      </p:to>
                                    </p:set>
                                    <p:animEffect transition="in" filter="dissolve">
                                      <p:cBhvr>
                                        <p:cTn id="22" dur="400"/>
                                        <p:tgtEl>
                                          <p:spTgt spid="85016">
                                            <p:txEl>
                                              <p:pRg st="2" end="2"/>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85015">
                                            <p:txEl>
                                              <p:pRg st="0" end="0"/>
                                            </p:txEl>
                                          </p:spTgt>
                                        </p:tgtEl>
                                        <p:attrNameLst>
                                          <p:attrName>style.visibility</p:attrName>
                                        </p:attrNameLst>
                                      </p:cBhvr>
                                      <p:to>
                                        <p:strVal val="visible"/>
                                      </p:to>
                                    </p:set>
                                    <p:animEffect transition="in" filter="dissolve">
                                      <p:cBhvr>
                                        <p:cTn id="25" dur="400"/>
                                        <p:tgtEl>
                                          <p:spTgt spid="85015">
                                            <p:txEl>
                                              <p:pRg st="0" end="0"/>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85015">
                                            <p:txEl>
                                              <p:pRg st="1" end="1"/>
                                            </p:txEl>
                                          </p:spTgt>
                                        </p:tgtEl>
                                        <p:attrNameLst>
                                          <p:attrName>style.visibility</p:attrName>
                                        </p:attrNameLst>
                                      </p:cBhvr>
                                      <p:to>
                                        <p:strVal val="visible"/>
                                      </p:to>
                                    </p:set>
                                    <p:animEffect transition="in" filter="dissolve">
                                      <p:cBhvr>
                                        <p:cTn id="28" dur="400"/>
                                        <p:tgtEl>
                                          <p:spTgt spid="85015">
                                            <p:txEl>
                                              <p:pRg st="1" end="1"/>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85015">
                                            <p:txEl>
                                              <p:pRg st="2" end="2"/>
                                            </p:txEl>
                                          </p:spTgt>
                                        </p:tgtEl>
                                        <p:attrNameLst>
                                          <p:attrName>style.visibility</p:attrName>
                                        </p:attrNameLst>
                                      </p:cBhvr>
                                      <p:to>
                                        <p:strVal val="visible"/>
                                      </p:to>
                                    </p:set>
                                    <p:animEffect transition="in" filter="dissolve">
                                      <p:cBhvr>
                                        <p:cTn id="31" dur="400"/>
                                        <p:tgtEl>
                                          <p:spTgt spid="85015">
                                            <p:txEl>
                                              <p:pRg st="2" end="2"/>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85019"/>
                                        </p:tgtEl>
                                        <p:attrNameLst>
                                          <p:attrName>style.visibility</p:attrName>
                                        </p:attrNameLst>
                                      </p:cBhvr>
                                      <p:to>
                                        <p:strVal val="visible"/>
                                      </p:to>
                                    </p:set>
                                    <p:animEffect transition="in" filter="dissolve">
                                      <p:cBhvr>
                                        <p:cTn id="34" dur="400"/>
                                        <p:tgtEl>
                                          <p:spTgt spid="85019"/>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85020"/>
                                        </p:tgtEl>
                                        <p:attrNameLst>
                                          <p:attrName>style.visibility</p:attrName>
                                        </p:attrNameLst>
                                      </p:cBhvr>
                                      <p:to>
                                        <p:strVal val="visible"/>
                                      </p:to>
                                    </p:set>
                                    <p:animEffect transition="in" filter="dissolve">
                                      <p:cBhvr>
                                        <p:cTn id="37" dur="400"/>
                                        <p:tgtEl>
                                          <p:spTgt spid="85020"/>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85021"/>
                                        </p:tgtEl>
                                        <p:attrNameLst>
                                          <p:attrName>style.visibility</p:attrName>
                                        </p:attrNameLst>
                                      </p:cBhvr>
                                      <p:to>
                                        <p:strVal val="visible"/>
                                      </p:to>
                                    </p:set>
                                    <p:animEffect transition="in" filter="dissolve">
                                      <p:cBhvr>
                                        <p:cTn id="40" dur="400"/>
                                        <p:tgtEl>
                                          <p:spTgt spid="85021"/>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85022"/>
                                        </p:tgtEl>
                                        <p:attrNameLst>
                                          <p:attrName>style.visibility</p:attrName>
                                        </p:attrNameLst>
                                      </p:cBhvr>
                                      <p:to>
                                        <p:strVal val="visible"/>
                                      </p:to>
                                    </p:set>
                                    <p:animEffect transition="in" filter="dissolve">
                                      <p:cBhvr>
                                        <p:cTn id="43" dur="400"/>
                                        <p:tgtEl>
                                          <p:spTgt spid="85022"/>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85023"/>
                                        </p:tgtEl>
                                        <p:attrNameLst>
                                          <p:attrName>style.visibility</p:attrName>
                                        </p:attrNameLst>
                                      </p:cBhvr>
                                      <p:to>
                                        <p:strVal val="visible"/>
                                      </p:to>
                                    </p:set>
                                    <p:animEffect transition="in" filter="dissolve">
                                      <p:cBhvr>
                                        <p:cTn id="46" dur="400"/>
                                        <p:tgtEl>
                                          <p:spTgt spid="85023"/>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85024"/>
                                        </p:tgtEl>
                                        <p:attrNameLst>
                                          <p:attrName>style.visibility</p:attrName>
                                        </p:attrNameLst>
                                      </p:cBhvr>
                                      <p:to>
                                        <p:strVal val="visible"/>
                                      </p:to>
                                    </p:set>
                                    <p:animEffect transition="in" filter="dissolve">
                                      <p:cBhvr>
                                        <p:cTn id="49" dur="400"/>
                                        <p:tgtEl>
                                          <p:spTgt spid="85024"/>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85043"/>
                                        </p:tgtEl>
                                        <p:attrNameLst>
                                          <p:attrName>style.visibility</p:attrName>
                                        </p:attrNameLst>
                                      </p:cBhvr>
                                      <p:to>
                                        <p:strVal val="visible"/>
                                      </p:to>
                                    </p:set>
                                    <p:animEffect transition="in" filter="dissolve">
                                      <p:cBhvr>
                                        <p:cTn id="54" dur="300"/>
                                        <p:tgtEl>
                                          <p:spTgt spid="85043"/>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85044"/>
                                        </p:tgtEl>
                                        <p:attrNameLst>
                                          <p:attrName>style.visibility</p:attrName>
                                        </p:attrNameLst>
                                      </p:cBhvr>
                                      <p:to>
                                        <p:strVal val="visible"/>
                                      </p:to>
                                    </p:set>
                                    <p:animEffect transition="in" filter="dissolve">
                                      <p:cBhvr>
                                        <p:cTn id="57" dur="300"/>
                                        <p:tgtEl>
                                          <p:spTgt spid="8504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85028">
                                            <p:txEl>
                                              <p:pRg st="0" end="0"/>
                                            </p:txEl>
                                          </p:spTgt>
                                        </p:tgtEl>
                                        <p:attrNameLst>
                                          <p:attrName>style.visibility</p:attrName>
                                        </p:attrNameLst>
                                      </p:cBhvr>
                                      <p:to>
                                        <p:strVal val="visible"/>
                                      </p:to>
                                    </p:set>
                                    <p:animEffect transition="in" filter="fade">
                                      <p:cBhvr>
                                        <p:cTn id="62" dur="300"/>
                                        <p:tgtEl>
                                          <p:spTgt spid="85028">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5028">
                                            <p:txEl>
                                              <p:pRg st="1" end="1"/>
                                            </p:txEl>
                                          </p:spTgt>
                                        </p:tgtEl>
                                        <p:attrNameLst>
                                          <p:attrName>style.visibility</p:attrName>
                                        </p:attrNameLst>
                                      </p:cBhvr>
                                      <p:to>
                                        <p:strVal val="visible"/>
                                      </p:to>
                                    </p:set>
                                    <p:animEffect transition="in" filter="fade">
                                      <p:cBhvr>
                                        <p:cTn id="67" dur="300"/>
                                        <p:tgtEl>
                                          <p:spTgt spid="85028">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85028">
                                            <p:txEl>
                                              <p:pRg st="2" end="2"/>
                                            </p:txEl>
                                          </p:spTgt>
                                        </p:tgtEl>
                                        <p:attrNameLst>
                                          <p:attrName>style.visibility</p:attrName>
                                        </p:attrNameLst>
                                      </p:cBhvr>
                                      <p:to>
                                        <p:strVal val="visible"/>
                                      </p:to>
                                    </p:set>
                                    <p:animEffect transition="in" filter="fade">
                                      <p:cBhvr>
                                        <p:cTn id="72" dur="300"/>
                                        <p:tgtEl>
                                          <p:spTgt spid="85028">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85029">
                                            <p:txEl>
                                              <p:pRg st="0" end="0"/>
                                            </p:txEl>
                                          </p:spTgt>
                                        </p:tgtEl>
                                        <p:attrNameLst>
                                          <p:attrName>style.visibility</p:attrName>
                                        </p:attrNameLst>
                                      </p:cBhvr>
                                      <p:to>
                                        <p:strVal val="visible"/>
                                      </p:to>
                                    </p:set>
                                    <p:animEffect transition="in" filter="fade">
                                      <p:cBhvr>
                                        <p:cTn id="77" dur="300"/>
                                        <p:tgtEl>
                                          <p:spTgt spid="85029">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85029">
                                            <p:txEl>
                                              <p:pRg st="1" end="1"/>
                                            </p:txEl>
                                          </p:spTgt>
                                        </p:tgtEl>
                                        <p:attrNameLst>
                                          <p:attrName>style.visibility</p:attrName>
                                        </p:attrNameLst>
                                      </p:cBhvr>
                                      <p:to>
                                        <p:strVal val="visible"/>
                                      </p:to>
                                    </p:set>
                                    <p:animEffect transition="in" filter="fade">
                                      <p:cBhvr>
                                        <p:cTn id="82" dur="300"/>
                                        <p:tgtEl>
                                          <p:spTgt spid="85029">
                                            <p:txEl>
                                              <p:pRg st="1" end="1"/>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85029">
                                            <p:txEl>
                                              <p:pRg st="2" end="2"/>
                                            </p:txEl>
                                          </p:spTgt>
                                        </p:tgtEl>
                                        <p:attrNameLst>
                                          <p:attrName>style.visibility</p:attrName>
                                        </p:attrNameLst>
                                      </p:cBhvr>
                                      <p:to>
                                        <p:strVal val="visible"/>
                                      </p:to>
                                    </p:set>
                                    <p:animEffect transition="in" filter="fade">
                                      <p:cBhvr>
                                        <p:cTn id="87" dur="300"/>
                                        <p:tgtEl>
                                          <p:spTgt spid="85029">
                                            <p:txEl>
                                              <p:pRg st="2" end="2"/>
                                            </p:txEl>
                                          </p:spTgt>
                                        </p:tgtEl>
                                      </p:cBhvr>
                                    </p:animEffect>
                                  </p:childTnLst>
                                </p:cTn>
                              </p:par>
                            </p:childTnLst>
                          </p:cTn>
                        </p:par>
                        <p:par>
                          <p:cTn id="88" fill="hold">
                            <p:stCondLst>
                              <p:cond delay="300"/>
                            </p:stCondLst>
                            <p:childTnLst>
                              <p:par>
                                <p:cTn id="89" presetID="22" presetClass="entr" presetSubtype="8" fill="hold" grpId="0" nodeType="afterEffect">
                                  <p:stCondLst>
                                    <p:cond delay="0"/>
                                  </p:stCondLst>
                                  <p:childTnLst>
                                    <p:set>
                                      <p:cBhvr>
                                        <p:cTn id="90" dur="1" fill="hold">
                                          <p:stCondLst>
                                            <p:cond delay="0"/>
                                          </p:stCondLst>
                                        </p:cTn>
                                        <p:tgtEl>
                                          <p:spTgt spid="85046"/>
                                        </p:tgtEl>
                                        <p:attrNameLst>
                                          <p:attrName>style.visibility</p:attrName>
                                        </p:attrNameLst>
                                      </p:cBhvr>
                                      <p:to>
                                        <p:strVal val="visible"/>
                                      </p:to>
                                    </p:set>
                                    <p:animEffect transition="in" filter="wipe(left)">
                                      <p:cBhvr>
                                        <p:cTn id="91" dur="200"/>
                                        <p:tgtEl>
                                          <p:spTgt spid="85046"/>
                                        </p:tgtEl>
                                      </p:cBhvr>
                                    </p:animEffect>
                                  </p:childTnLst>
                                </p:cTn>
                              </p:par>
                            </p:childTnLst>
                          </p:cTn>
                        </p:par>
                        <p:par>
                          <p:cTn id="92" fill="hold">
                            <p:stCondLst>
                              <p:cond delay="500"/>
                            </p:stCondLst>
                            <p:childTnLst>
                              <p:par>
                                <p:cTn id="93" presetID="22" presetClass="entr" presetSubtype="1" fill="hold" grpId="0" nodeType="afterEffect">
                                  <p:stCondLst>
                                    <p:cond delay="0"/>
                                  </p:stCondLst>
                                  <p:childTnLst>
                                    <p:set>
                                      <p:cBhvr>
                                        <p:cTn id="94" dur="1" fill="hold">
                                          <p:stCondLst>
                                            <p:cond delay="0"/>
                                          </p:stCondLst>
                                        </p:cTn>
                                        <p:tgtEl>
                                          <p:spTgt spid="85047"/>
                                        </p:tgtEl>
                                        <p:attrNameLst>
                                          <p:attrName>style.visibility</p:attrName>
                                        </p:attrNameLst>
                                      </p:cBhvr>
                                      <p:to>
                                        <p:strVal val="visible"/>
                                      </p:to>
                                    </p:set>
                                    <p:animEffect transition="in" filter="wipe(up)">
                                      <p:cBhvr>
                                        <p:cTn id="95" dur="200"/>
                                        <p:tgtEl>
                                          <p:spTgt spid="85047"/>
                                        </p:tgtEl>
                                      </p:cBhvr>
                                    </p:animEffect>
                                  </p:childTnLst>
                                </p:cTn>
                              </p:par>
                            </p:childTnLst>
                          </p:cTn>
                        </p:par>
                        <p:par>
                          <p:cTn id="96" fill="hold">
                            <p:stCondLst>
                              <p:cond delay="700"/>
                            </p:stCondLst>
                            <p:childTnLst>
                              <p:par>
                                <p:cTn id="97" presetID="22" presetClass="entr" presetSubtype="1" fill="hold" grpId="0" nodeType="afterEffect">
                                  <p:stCondLst>
                                    <p:cond delay="0"/>
                                  </p:stCondLst>
                                  <p:childTnLst>
                                    <p:set>
                                      <p:cBhvr>
                                        <p:cTn id="98" dur="1" fill="hold">
                                          <p:stCondLst>
                                            <p:cond delay="0"/>
                                          </p:stCondLst>
                                        </p:cTn>
                                        <p:tgtEl>
                                          <p:spTgt spid="85048"/>
                                        </p:tgtEl>
                                        <p:attrNameLst>
                                          <p:attrName>style.visibility</p:attrName>
                                        </p:attrNameLst>
                                      </p:cBhvr>
                                      <p:to>
                                        <p:strVal val="visible"/>
                                      </p:to>
                                    </p:set>
                                    <p:animEffect transition="in" filter="wipe(up)">
                                      <p:cBhvr>
                                        <p:cTn id="99" dur="300"/>
                                        <p:tgtEl>
                                          <p:spTgt spid="850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14" grpId="0" autoUpdateAnimBg="0"/>
      <p:bldP spid="85015" grpId="0" build="p" autoUpdateAnimBg="0"/>
      <p:bldP spid="85016" grpId="0" build="p" autoUpdateAnimBg="0"/>
      <p:bldP spid="85017" grpId="0" autoUpdateAnimBg="0"/>
      <p:bldP spid="85019" grpId="0" animBg="1"/>
      <p:bldP spid="85020" grpId="0" animBg="1"/>
      <p:bldP spid="85021" grpId="0" animBg="1"/>
      <p:bldP spid="85022" grpId="0" animBg="1"/>
      <p:bldP spid="85023" grpId="0" autoUpdateAnimBg="0"/>
      <p:bldP spid="85024" grpId="0" animBg="1"/>
      <p:bldP spid="85028" grpId="0" build="p" autoUpdateAnimBg="0"/>
      <p:bldP spid="85029" grpId="0" build="p" autoUpdateAnimBg="0"/>
      <p:bldP spid="85043" grpId="0" animBg="1"/>
      <p:bldP spid="85044" grpId="0" animBg="1"/>
      <p:bldP spid="85045" grpId="0" animBg="1"/>
      <p:bldP spid="85046" grpId="0" animBg="1"/>
      <p:bldP spid="85047" grpId="0" animBg="1"/>
      <p:bldP spid="85048"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8" name="Text Box 4"/>
          <p:cNvSpPr txBox="1">
            <a:spLocks noChangeArrowheads="1"/>
          </p:cNvSpPr>
          <p:nvPr/>
        </p:nvSpPr>
        <p:spPr bwMode="auto">
          <a:xfrm>
            <a:off x="1028699" y="3822841"/>
            <a:ext cx="6899275" cy="461665"/>
          </a:xfrm>
          <a:prstGeom prst="rect">
            <a:avLst/>
          </a:prstGeom>
          <a:noFill/>
          <a:ln w="9525">
            <a:noFill/>
            <a:miter lim="800000"/>
            <a:headEnd/>
            <a:tailEnd/>
          </a:ln>
        </p:spPr>
        <p:txBody>
          <a:bodyPr>
            <a:spAutoFit/>
          </a:bodyPr>
          <a:lstStyle/>
          <a:p>
            <a:r>
              <a:rPr kumimoji="0" lang="en-US" sz="2400" noProof="1" smtClean="0">
                <a:latin typeface="Comic Sans MS" pitchFamily="66" charset="0"/>
              </a:rPr>
              <a:t>   Yo </a:t>
            </a:r>
            <a:r>
              <a:rPr kumimoji="0" lang="en-US" sz="2400" dirty="0" err="1">
                <a:latin typeface="Comic Sans MS" pitchFamily="66" charset="0"/>
              </a:rPr>
              <a:t>quiero</a:t>
            </a:r>
            <a:r>
              <a:rPr kumimoji="0" lang="en-US" sz="2400" noProof="1">
                <a:latin typeface="Comic Sans MS" pitchFamily="66" charset="0"/>
              </a:rPr>
              <a:t> </a:t>
            </a:r>
            <a:r>
              <a:rPr kumimoji="0" lang="en-US" sz="2400" noProof="1" smtClean="0">
                <a:latin typeface="Comic Sans MS" pitchFamily="66" charset="0"/>
              </a:rPr>
              <a:t>   </a:t>
            </a:r>
            <a:r>
              <a:rPr kumimoji="0" lang="en-US" sz="2400" u="sng" noProof="1" smtClean="0">
                <a:latin typeface="Comic Sans MS" pitchFamily="66" charset="0"/>
              </a:rPr>
              <a:t>que</a:t>
            </a:r>
            <a:r>
              <a:rPr kumimoji="0" lang="en-US" sz="2400" noProof="1" smtClean="0">
                <a:latin typeface="Comic Sans MS" pitchFamily="66" charset="0"/>
              </a:rPr>
              <a:t>        Juan </a:t>
            </a:r>
            <a:r>
              <a:rPr kumimoji="0" lang="en-US" sz="2400" noProof="1">
                <a:latin typeface="Comic Sans MS" pitchFamily="66" charset="0"/>
              </a:rPr>
              <a:t>v</a:t>
            </a:r>
            <a:r>
              <a:rPr kumimoji="0" lang="en-US" sz="2400" dirty="0" err="1">
                <a:latin typeface="Comic Sans MS" pitchFamily="66" charset="0"/>
              </a:rPr>
              <a:t>aya</a:t>
            </a:r>
            <a:r>
              <a:rPr kumimoji="0" lang="en-US" sz="2400" noProof="1">
                <a:latin typeface="Comic Sans MS" pitchFamily="66" charset="0"/>
              </a:rPr>
              <a:t> a la fiesta.</a:t>
            </a:r>
          </a:p>
        </p:txBody>
      </p:sp>
      <p:sp>
        <p:nvSpPr>
          <p:cNvPr id="62469" name="AutoShape 5"/>
          <p:cNvSpPr>
            <a:spLocks/>
          </p:cNvSpPr>
          <p:nvPr/>
        </p:nvSpPr>
        <p:spPr bwMode="auto">
          <a:xfrm rot="5400000">
            <a:off x="1827212" y="2851291"/>
            <a:ext cx="323850" cy="1876425"/>
          </a:xfrm>
          <a:prstGeom prst="leftBrace">
            <a:avLst>
              <a:gd name="adj1" fmla="val 48284"/>
              <a:gd name="adj2" fmla="val 50000"/>
            </a:avLst>
          </a:prstGeom>
          <a:noFill/>
          <a:ln w="22225">
            <a:solidFill>
              <a:schemeClr val="tx1"/>
            </a:solidFill>
            <a:round/>
            <a:headEnd/>
            <a:tailEnd/>
          </a:ln>
        </p:spPr>
        <p:txBody>
          <a:bodyPr wrap="none" anchor="ctr"/>
          <a:lstStyle/>
          <a:p>
            <a:endParaRPr lang="en-US" sz="1400"/>
          </a:p>
        </p:txBody>
      </p:sp>
      <p:sp>
        <p:nvSpPr>
          <p:cNvPr id="62470" name="AutoShape 6"/>
          <p:cNvSpPr>
            <a:spLocks/>
          </p:cNvSpPr>
          <p:nvPr/>
        </p:nvSpPr>
        <p:spPr bwMode="auto">
          <a:xfrm rot="5400000">
            <a:off x="5531643" y="1799573"/>
            <a:ext cx="350837" cy="3943350"/>
          </a:xfrm>
          <a:prstGeom prst="leftBrace">
            <a:avLst>
              <a:gd name="adj1" fmla="val 93665"/>
              <a:gd name="adj2" fmla="val 50000"/>
            </a:avLst>
          </a:prstGeom>
          <a:noFill/>
          <a:ln w="22225">
            <a:solidFill>
              <a:schemeClr val="tx1"/>
            </a:solidFill>
            <a:round/>
            <a:headEnd/>
            <a:tailEnd/>
          </a:ln>
        </p:spPr>
        <p:txBody>
          <a:bodyPr wrap="none" anchor="ctr"/>
          <a:lstStyle/>
          <a:p>
            <a:endParaRPr lang="en-US" sz="1400"/>
          </a:p>
        </p:txBody>
      </p:sp>
      <p:sp>
        <p:nvSpPr>
          <p:cNvPr id="62471" name="Text Box 7"/>
          <p:cNvSpPr txBox="1">
            <a:spLocks noChangeArrowheads="1"/>
          </p:cNvSpPr>
          <p:nvPr/>
        </p:nvSpPr>
        <p:spPr bwMode="auto">
          <a:xfrm>
            <a:off x="1027112" y="3051316"/>
            <a:ext cx="2209800" cy="461665"/>
          </a:xfrm>
          <a:prstGeom prst="rect">
            <a:avLst/>
          </a:prstGeom>
          <a:noFill/>
          <a:ln w="9525">
            <a:noFill/>
            <a:miter lim="800000"/>
            <a:headEnd/>
            <a:tailEnd/>
          </a:ln>
        </p:spPr>
        <p:txBody>
          <a:bodyPr>
            <a:spAutoFit/>
          </a:bodyPr>
          <a:lstStyle/>
          <a:p>
            <a:r>
              <a:rPr kumimoji="0" lang="en-US" sz="2400" dirty="0">
                <a:latin typeface="Arial" charset="0"/>
              </a:rPr>
              <a:t>main clause</a:t>
            </a:r>
            <a:endParaRPr kumimoji="0" lang="en-US" sz="2400" noProof="1">
              <a:latin typeface="Arial" charset="0"/>
            </a:endParaRPr>
          </a:p>
        </p:txBody>
      </p:sp>
      <p:sp>
        <p:nvSpPr>
          <p:cNvPr id="62472" name="Text Box 8"/>
          <p:cNvSpPr txBox="1">
            <a:spLocks noChangeArrowheads="1"/>
          </p:cNvSpPr>
          <p:nvPr/>
        </p:nvSpPr>
        <p:spPr bwMode="auto">
          <a:xfrm>
            <a:off x="4113212" y="3051316"/>
            <a:ext cx="3205162" cy="461665"/>
          </a:xfrm>
          <a:prstGeom prst="rect">
            <a:avLst/>
          </a:prstGeom>
          <a:noFill/>
          <a:ln w="9525">
            <a:noFill/>
            <a:miter lim="800000"/>
            <a:headEnd/>
            <a:tailEnd/>
          </a:ln>
        </p:spPr>
        <p:txBody>
          <a:bodyPr>
            <a:spAutoFit/>
          </a:bodyPr>
          <a:lstStyle/>
          <a:p>
            <a:r>
              <a:rPr kumimoji="0" lang="en-US" sz="2400">
                <a:latin typeface="Arial" charset="0"/>
              </a:rPr>
              <a:t>subordinate clause</a:t>
            </a:r>
            <a:endParaRPr kumimoji="0" lang="en-US" sz="2400" noProof="1">
              <a:latin typeface="Arial" charset="0"/>
            </a:endParaRPr>
          </a:p>
        </p:txBody>
      </p:sp>
      <p:sp>
        <p:nvSpPr>
          <p:cNvPr id="62473" name="Text Box 9"/>
          <p:cNvSpPr txBox="1">
            <a:spLocks noChangeArrowheads="1"/>
          </p:cNvSpPr>
          <p:nvPr/>
        </p:nvSpPr>
        <p:spPr bwMode="auto">
          <a:xfrm>
            <a:off x="1255712" y="4329254"/>
            <a:ext cx="833438" cy="400110"/>
          </a:xfrm>
          <a:prstGeom prst="rect">
            <a:avLst/>
          </a:prstGeom>
          <a:noFill/>
          <a:ln w="9525">
            <a:noFill/>
            <a:miter lim="800000"/>
            <a:headEnd/>
            <a:tailEnd/>
          </a:ln>
        </p:spPr>
        <p:txBody>
          <a:bodyPr>
            <a:spAutoFit/>
          </a:bodyPr>
          <a:lstStyle/>
          <a:p>
            <a:r>
              <a:rPr kumimoji="0" lang="en-US" sz="2000" noProof="1">
                <a:latin typeface="Arial" charset="0"/>
              </a:rPr>
              <a:t>S1</a:t>
            </a:r>
          </a:p>
        </p:txBody>
      </p:sp>
      <p:sp>
        <p:nvSpPr>
          <p:cNvPr id="62474" name="Text Box 10"/>
          <p:cNvSpPr txBox="1">
            <a:spLocks noChangeArrowheads="1"/>
          </p:cNvSpPr>
          <p:nvPr/>
        </p:nvSpPr>
        <p:spPr bwMode="auto">
          <a:xfrm>
            <a:off x="2093912" y="4329254"/>
            <a:ext cx="833438" cy="400110"/>
          </a:xfrm>
          <a:prstGeom prst="rect">
            <a:avLst/>
          </a:prstGeom>
          <a:noFill/>
          <a:ln w="9525">
            <a:noFill/>
            <a:miter lim="800000"/>
            <a:headEnd/>
            <a:tailEnd/>
          </a:ln>
        </p:spPr>
        <p:txBody>
          <a:bodyPr>
            <a:spAutoFit/>
          </a:bodyPr>
          <a:lstStyle/>
          <a:p>
            <a:r>
              <a:rPr kumimoji="0" lang="en-US" sz="2000" noProof="1">
                <a:latin typeface="Arial" charset="0"/>
              </a:rPr>
              <a:t>V1</a:t>
            </a:r>
          </a:p>
        </p:txBody>
      </p:sp>
      <p:sp>
        <p:nvSpPr>
          <p:cNvPr id="62475" name="Text Box 11"/>
          <p:cNvSpPr txBox="1">
            <a:spLocks noChangeArrowheads="1"/>
          </p:cNvSpPr>
          <p:nvPr/>
        </p:nvSpPr>
        <p:spPr bwMode="auto">
          <a:xfrm>
            <a:off x="4310855" y="4329254"/>
            <a:ext cx="833437" cy="400110"/>
          </a:xfrm>
          <a:prstGeom prst="rect">
            <a:avLst/>
          </a:prstGeom>
          <a:noFill/>
          <a:ln w="9525">
            <a:noFill/>
            <a:miter lim="800000"/>
            <a:headEnd/>
            <a:tailEnd/>
          </a:ln>
        </p:spPr>
        <p:txBody>
          <a:bodyPr>
            <a:spAutoFit/>
          </a:bodyPr>
          <a:lstStyle/>
          <a:p>
            <a:r>
              <a:rPr kumimoji="0" lang="en-US" sz="2000" noProof="1">
                <a:latin typeface="Arial" charset="0"/>
              </a:rPr>
              <a:t>S2</a:t>
            </a:r>
          </a:p>
        </p:txBody>
      </p:sp>
      <p:sp>
        <p:nvSpPr>
          <p:cNvPr id="62476" name="Text Box 12"/>
          <p:cNvSpPr txBox="1">
            <a:spLocks noChangeArrowheads="1"/>
          </p:cNvSpPr>
          <p:nvPr/>
        </p:nvSpPr>
        <p:spPr bwMode="auto">
          <a:xfrm>
            <a:off x="5325267" y="4329254"/>
            <a:ext cx="833438" cy="400110"/>
          </a:xfrm>
          <a:prstGeom prst="rect">
            <a:avLst/>
          </a:prstGeom>
          <a:noFill/>
          <a:ln w="9525">
            <a:noFill/>
            <a:miter lim="800000"/>
            <a:headEnd/>
            <a:tailEnd/>
          </a:ln>
        </p:spPr>
        <p:txBody>
          <a:bodyPr>
            <a:spAutoFit/>
          </a:bodyPr>
          <a:lstStyle/>
          <a:p>
            <a:r>
              <a:rPr kumimoji="0" lang="en-US" sz="2000" noProof="1">
                <a:latin typeface="Arial" charset="0"/>
              </a:rPr>
              <a:t>V2</a:t>
            </a:r>
          </a:p>
        </p:txBody>
      </p:sp>
      <p:sp>
        <p:nvSpPr>
          <p:cNvPr id="62480" name="Text Box 16"/>
          <p:cNvSpPr txBox="1">
            <a:spLocks noChangeArrowheads="1"/>
          </p:cNvSpPr>
          <p:nvPr/>
        </p:nvSpPr>
        <p:spPr bwMode="auto">
          <a:xfrm>
            <a:off x="457200" y="228600"/>
            <a:ext cx="8153400" cy="584776"/>
          </a:xfrm>
          <a:prstGeom prst="rect">
            <a:avLst/>
          </a:prstGeom>
          <a:noFill/>
          <a:ln w="9525">
            <a:noFill/>
            <a:miter lim="800000"/>
            <a:headEnd/>
            <a:tailEnd/>
          </a:ln>
        </p:spPr>
        <p:txBody>
          <a:bodyPr>
            <a:spAutoFit/>
          </a:bodyPr>
          <a:lstStyle/>
          <a:p>
            <a:pPr algn="ctr">
              <a:spcBef>
                <a:spcPct val="0"/>
              </a:spcBef>
              <a:spcAft>
                <a:spcPct val="50000"/>
              </a:spcAft>
              <a:tabLst>
                <a:tab pos="461963" algn="l"/>
              </a:tabLst>
            </a:pPr>
            <a:r>
              <a:rPr kumimoji="0" lang="en-US" sz="3200"/>
              <a:t>The </a:t>
            </a:r>
            <a:r>
              <a:rPr kumimoji="0" lang="en-US" sz="3200" u="sng"/>
              <a:t>usage</a:t>
            </a:r>
            <a:r>
              <a:rPr kumimoji="0" lang="en-US" sz="3200"/>
              <a:t> of the subjunctive</a:t>
            </a:r>
            <a:endParaRPr kumimoji="0" lang="en-US" sz="3200" noProof="1"/>
          </a:p>
        </p:txBody>
      </p:sp>
      <p:sp>
        <p:nvSpPr>
          <p:cNvPr id="62483" name="Text Box 19"/>
          <p:cNvSpPr txBox="1">
            <a:spLocks noChangeArrowheads="1"/>
          </p:cNvSpPr>
          <p:nvPr/>
        </p:nvSpPr>
        <p:spPr bwMode="auto">
          <a:xfrm>
            <a:off x="396082" y="1121046"/>
            <a:ext cx="8189912" cy="986937"/>
          </a:xfrm>
          <a:prstGeom prst="rect">
            <a:avLst/>
          </a:prstGeom>
          <a:noFill/>
          <a:ln w="9525" algn="ctr">
            <a:noFill/>
            <a:miter lim="800000"/>
            <a:headEnd/>
            <a:tailEnd/>
          </a:ln>
        </p:spPr>
        <p:txBody>
          <a:bodyPr lIns="0" rIns="0">
            <a:spAutoFit/>
          </a:bodyPr>
          <a:lstStyle/>
          <a:p>
            <a:pPr>
              <a:lnSpc>
                <a:spcPct val="90000"/>
              </a:lnSpc>
            </a:pPr>
            <a:r>
              <a:rPr lang="en-US" sz="3200" dirty="0"/>
              <a:t>Normally, the main clause has a different subject and verb than the subordinate clause.</a:t>
            </a:r>
          </a:p>
        </p:txBody>
      </p:sp>
    </p:spTree>
    <p:extLst>
      <p:ext uri="{BB962C8B-B14F-4D97-AF65-F5344CB8AC3E}">
        <p14:creationId xmlns:p14="http://schemas.microsoft.com/office/powerpoint/2010/main" val="1766499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8" name="Text Box 10"/>
          <p:cNvSpPr txBox="1">
            <a:spLocks noChangeArrowheads="1"/>
          </p:cNvSpPr>
          <p:nvPr/>
        </p:nvSpPr>
        <p:spPr bwMode="auto">
          <a:xfrm>
            <a:off x="1536700" y="4497388"/>
            <a:ext cx="685800" cy="461665"/>
          </a:xfrm>
          <a:prstGeom prst="rect">
            <a:avLst/>
          </a:prstGeom>
          <a:noFill/>
          <a:ln w="9525">
            <a:noFill/>
            <a:miter lim="800000"/>
            <a:headEnd/>
            <a:tailEnd/>
          </a:ln>
        </p:spPr>
        <p:txBody>
          <a:bodyPr>
            <a:spAutoFit/>
          </a:bodyPr>
          <a:lstStyle/>
          <a:p>
            <a:r>
              <a:rPr kumimoji="0" lang="en-US" sz="2400" noProof="1">
                <a:latin typeface="Arial" charset="0"/>
              </a:rPr>
              <a:t>S1</a:t>
            </a:r>
          </a:p>
        </p:txBody>
      </p:sp>
      <p:sp>
        <p:nvSpPr>
          <p:cNvPr id="63499" name="Text Box 11"/>
          <p:cNvSpPr txBox="1">
            <a:spLocks noChangeArrowheads="1"/>
          </p:cNvSpPr>
          <p:nvPr/>
        </p:nvSpPr>
        <p:spPr bwMode="auto">
          <a:xfrm>
            <a:off x="2384425" y="4497388"/>
            <a:ext cx="685800" cy="461665"/>
          </a:xfrm>
          <a:prstGeom prst="rect">
            <a:avLst/>
          </a:prstGeom>
          <a:noFill/>
          <a:ln w="9525">
            <a:noFill/>
            <a:miter lim="800000"/>
            <a:headEnd/>
            <a:tailEnd/>
          </a:ln>
        </p:spPr>
        <p:txBody>
          <a:bodyPr>
            <a:spAutoFit/>
          </a:bodyPr>
          <a:lstStyle/>
          <a:p>
            <a:r>
              <a:rPr kumimoji="0" lang="en-US" sz="2400" noProof="1">
                <a:latin typeface="Arial" charset="0"/>
              </a:rPr>
              <a:t>V1</a:t>
            </a:r>
          </a:p>
        </p:txBody>
      </p:sp>
      <p:sp>
        <p:nvSpPr>
          <p:cNvPr id="63500" name="Text Box 12"/>
          <p:cNvSpPr txBox="1">
            <a:spLocks noChangeArrowheads="1"/>
          </p:cNvSpPr>
          <p:nvPr/>
        </p:nvSpPr>
        <p:spPr bwMode="auto">
          <a:xfrm>
            <a:off x="4156075" y="4497388"/>
            <a:ext cx="685800" cy="461665"/>
          </a:xfrm>
          <a:prstGeom prst="rect">
            <a:avLst/>
          </a:prstGeom>
          <a:noFill/>
          <a:ln w="9525">
            <a:noFill/>
            <a:miter lim="800000"/>
            <a:headEnd/>
            <a:tailEnd/>
          </a:ln>
        </p:spPr>
        <p:txBody>
          <a:bodyPr>
            <a:spAutoFit/>
          </a:bodyPr>
          <a:lstStyle/>
          <a:p>
            <a:r>
              <a:rPr kumimoji="0" lang="en-US" sz="2400" noProof="1">
                <a:latin typeface="Arial" charset="0"/>
              </a:rPr>
              <a:t>S</a:t>
            </a:r>
            <a:r>
              <a:rPr kumimoji="0" lang="en-US" sz="2400">
                <a:latin typeface="Arial" charset="0"/>
              </a:rPr>
              <a:t>1</a:t>
            </a:r>
            <a:endParaRPr kumimoji="0" lang="en-US" sz="2400" noProof="1">
              <a:latin typeface="Arial" charset="0"/>
            </a:endParaRPr>
          </a:p>
        </p:txBody>
      </p:sp>
      <p:sp>
        <p:nvSpPr>
          <p:cNvPr id="63501" name="Text Box 13"/>
          <p:cNvSpPr txBox="1">
            <a:spLocks noChangeArrowheads="1"/>
          </p:cNvSpPr>
          <p:nvPr/>
        </p:nvSpPr>
        <p:spPr bwMode="auto">
          <a:xfrm>
            <a:off x="4841875" y="4497388"/>
            <a:ext cx="685800" cy="461665"/>
          </a:xfrm>
          <a:prstGeom prst="rect">
            <a:avLst/>
          </a:prstGeom>
          <a:noFill/>
          <a:ln w="9525">
            <a:noFill/>
            <a:miter lim="800000"/>
            <a:headEnd/>
            <a:tailEnd/>
          </a:ln>
        </p:spPr>
        <p:txBody>
          <a:bodyPr>
            <a:spAutoFit/>
          </a:bodyPr>
          <a:lstStyle/>
          <a:p>
            <a:r>
              <a:rPr kumimoji="0" lang="en-US" sz="2400" noProof="1">
                <a:latin typeface="Arial" charset="0"/>
              </a:rPr>
              <a:t>V2</a:t>
            </a:r>
          </a:p>
        </p:txBody>
      </p:sp>
      <p:sp>
        <p:nvSpPr>
          <p:cNvPr id="63513" name="Oval 25"/>
          <p:cNvSpPr>
            <a:spLocks noChangeArrowheads="1"/>
          </p:cNvSpPr>
          <p:nvPr/>
        </p:nvSpPr>
        <p:spPr bwMode="auto">
          <a:xfrm>
            <a:off x="1530350" y="4481513"/>
            <a:ext cx="581025" cy="530225"/>
          </a:xfrm>
          <a:prstGeom prst="ellipse">
            <a:avLst/>
          </a:prstGeom>
          <a:solidFill>
            <a:srgbClr val="FFCC00">
              <a:alpha val="36862"/>
            </a:srgbClr>
          </a:solidFill>
          <a:ln w="19050">
            <a:noFill/>
            <a:round/>
            <a:headEnd/>
            <a:tailEnd/>
          </a:ln>
        </p:spPr>
        <p:txBody>
          <a:bodyPr wrap="none" anchor="ctr"/>
          <a:lstStyle/>
          <a:p>
            <a:endParaRPr lang="en-US" sz="1600"/>
          </a:p>
        </p:txBody>
      </p:sp>
      <p:sp>
        <p:nvSpPr>
          <p:cNvPr id="27656" name="Text Box 27"/>
          <p:cNvSpPr txBox="1">
            <a:spLocks noChangeArrowheads="1"/>
          </p:cNvSpPr>
          <p:nvPr/>
        </p:nvSpPr>
        <p:spPr bwMode="auto">
          <a:xfrm>
            <a:off x="457200" y="228600"/>
            <a:ext cx="8153400" cy="646331"/>
          </a:xfrm>
          <a:prstGeom prst="rect">
            <a:avLst/>
          </a:prstGeom>
          <a:noFill/>
          <a:ln w="9525">
            <a:noFill/>
            <a:miter lim="800000"/>
            <a:headEnd/>
            <a:tailEnd/>
          </a:ln>
        </p:spPr>
        <p:txBody>
          <a:bodyPr>
            <a:spAutoFit/>
          </a:bodyPr>
          <a:lstStyle/>
          <a:p>
            <a:pPr algn="ctr">
              <a:spcBef>
                <a:spcPct val="0"/>
              </a:spcBef>
              <a:spcAft>
                <a:spcPct val="50000"/>
              </a:spcAft>
              <a:tabLst>
                <a:tab pos="461963" algn="l"/>
              </a:tabLst>
            </a:pPr>
            <a:r>
              <a:rPr kumimoji="0" lang="en-US" sz="3600"/>
              <a:t>The </a:t>
            </a:r>
            <a:r>
              <a:rPr kumimoji="0" lang="en-US" sz="3600" u="sng"/>
              <a:t>usage</a:t>
            </a:r>
            <a:r>
              <a:rPr kumimoji="0" lang="en-US" sz="3600"/>
              <a:t> of the subjunctive</a:t>
            </a:r>
            <a:endParaRPr kumimoji="0" lang="en-US" sz="3600" noProof="1"/>
          </a:p>
        </p:txBody>
      </p:sp>
      <p:sp>
        <p:nvSpPr>
          <p:cNvPr id="63516" name="Text Box 28"/>
          <p:cNvSpPr txBox="1">
            <a:spLocks noChangeArrowheads="1"/>
          </p:cNvSpPr>
          <p:nvPr/>
        </p:nvSpPr>
        <p:spPr bwMode="auto">
          <a:xfrm>
            <a:off x="725488" y="990600"/>
            <a:ext cx="8113712" cy="2038507"/>
          </a:xfrm>
          <a:prstGeom prst="rect">
            <a:avLst/>
          </a:prstGeom>
          <a:noFill/>
          <a:ln w="9525" algn="ctr">
            <a:noFill/>
            <a:miter lim="800000"/>
            <a:headEnd/>
            <a:tailEnd/>
          </a:ln>
        </p:spPr>
        <p:txBody>
          <a:bodyPr lIns="0" rIns="0">
            <a:spAutoFit/>
          </a:bodyPr>
          <a:lstStyle/>
          <a:p>
            <a:pPr>
              <a:lnSpc>
                <a:spcPct val="90000"/>
              </a:lnSpc>
            </a:pPr>
            <a:r>
              <a:rPr lang="en-US" sz="2800"/>
              <a:t>If there is no change of subject, that is, if the subject of the main clause is the same as that of the subordinate clause, the subjunctive is generally not used, especially with verbs of volition, such as </a:t>
            </a:r>
            <a:r>
              <a:rPr lang="en-US" sz="2800" i="1"/>
              <a:t>querer</a:t>
            </a:r>
            <a:r>
              <a:rPr lang="en-US" sz="2800"/>
              <a:t>, and verbs that express emotion.</a:t>
            </a:r>
          </a:p>
        </p:txBody>
      </p:sp>
      <p:sp>
        <p:nvSpPr>
          <p:cNvPr id="63518" name="Text Box 30"/>
          <p:cNvSpPr txBox="1">
            <a:spLocks noChangeArrowheads="1"/>
          </p:cNvSpPr>
          <p:nvPr/>
        </p:nvSpPr>
        <p:spPr bwMode="auto">
          <a:xfrm>
            <a:off x="1447800" y="4000500"/>
            <a:ext cx="6899275" cy="523220"/>
          </a:xfrm>
          <a:prstGeom prst="rect">
            <a:avLst/>
          </a:prstGeom>
          <a:noFill/>
          <a:ln w="9525">
            <a:noFill/>
            <a:miter lim="800000"/>
            <a:headEnd/>
            <a:tailEnd/>
          </a:ln>
        </p:spPr>
        <p:txBody>
          <a:bodyPr>
            <a:spAutoFit/>
          </a:bodyPr>
          <a:lstStyle/>
          <a:p>
            <a:r>
              <a:rPr kumimoji="0" lang="en-US" sz="2800" noProof="1">
                <a:latin typeface="Comic Sans MS" pitchFamily="66" charset="0"/>
              </a:rPr>
              <a:t>Yo </a:t>
            </a:r>
            <a:r>
              <a:rPr kumimoji="0" lang="en-US" sz="2800">
                <a:latin typeface="Comic Sans MS" pitchFamily="66" charset="0"/>
              </a:rPr>
              <a:t>quiero</a:t>
            </a:r>
            <a:r>
              <a:rPr kumimoji="0" lang="en-US" sz="2800" noProof="1">
                <a:latin typeface="Comic Sans MS" pitchFamily="66" charset="0"/>
              </a:rPr>
              <a:t> </a:t>
            </a:r>
            <a:r>
              <a:rPr kumimoji="0" lang="en-US" sz="2800" u="sng" noProof="1">
                <a:latin typeface="Comic Sans MS" pitchFamily="66" charset="0"/>
              </a:rPr>
              <a:t>que</a:t>
            </a:r>
            <a:r>
              <a:rPr kumimoji="0" lang="en-US" sz="2800" noProof="1">
                <a:latin typeface="Comic Sans MS" pitchFamily="66" charset="0"/>
              </a:rPr>
              <a:t> </a:t>
            </a:r>
            <a:r>
              <a:rPr kumimoji="0" lang="en-US" sz="2800">
                <a:latin typeface="Comic Sans MS" pitchFamily="66" charset="0"/>
              </a:rPr>
              <a:t>yo</a:t>
            </a:r>
            <a:r>
              <a:rPr kumimoji="0" lang="en-US" sz="2800" noProof="1">
                <a:latin typeface="Comic Sans MS" pitchFamily="66" charset="0"/>
              </a:rPr>
              <a:t> v</a:t>
            </a:r>
            <a:r>
              <a:rPr kumimoji="0" lang="en-US" sz="2800">
                <a:latin typeface="Comic Sans MS" pitchFamily="66" charset="0"/>
              </a:rPr>
              <a:t>aya</a:t>
            </a:r>
            <a:r>
              <a:rPr kumimoji="0" lang="en-US" sz="2800" noProof="1">
                <a:latin typeface="Comic Sans MS" pitchFamily="66" charset="0"/>
              </a:rPr>
              <a:t> a la fiesta.</a:t>
            </a:r>
          </a:p>
        </p:txBody>
      </p:sp>
      <p:sp>
        <p:nvSpPr>
          <p:cNvPr id="63519" name="AutoShape 31"/>
          <p:cNvSpPr>
            <a:spLocks/>
          </p:cNvSpPr>
          <p:nvPr/>
        </p:nvSpPr>
        <p:spPr bwMode="auto">
          <a:xfrm rot="5400000">
            <a:off x="2246313" y="3028950"/>
            <a:ext cx="323850" cy="1876425"/>
          </a:xfrm>
          <a:prstGeom prst="leftBrace">
            <a:avLst>
              <a:gd name="adj1" fmla="val 48284"/>
              <a:gd name="adj2" fmla="val 50000"/>
            </a:avLst>
          </a:prstGeom>
          <a:noFill/>
          <a:ln w="22225">
            <a:solidFill>
              <a:srgbClr val="000000"/>
            </a:solidFill>
            <a:round/>
            <a:headEnd/>
            <a:tailEnd/>
          </a:ln>
        </p:spPr>
        <p:txBody>
          <a:bodyPr wrap="none" anchor="ctr"/>
          <a:lstStyle/>
          <a:p>
            <a:endParaRPr lang="en-US" sz="1600"/>
          </a:p>
        </p:txBody>
      </p:sp>
      <p:sp>
        <p:nvSpPr>
          <p:cNvPr id="63520" name="AutoShape 32"/>
          <p:cNvSpPr>
            <a:spLocks/>
          </p:cNvSpPr>
          <p:nvPr/>
        </p:nvSpPr>
        <p:spPr bwMode="auto">
          <a:xfrm rot="5400000">
            <a:off x="5745957" y="2182019"/>
            <a:ext cx="350837" cy="3533775"/>
          </a:xfrm>
          <a:prstGeom prst="leftBrace">
            <a:avLst>
              <a:gd name="adj1" fmla="val 83937"/>
              <a:gd name="adj2" fmla="val 50000"/>
            </a:avLst>
          </a:prstGeom>
          <a:noFill/>
          <a:ln w="22225">
            <a:solidFill>
              <a:srgbClr val="000000"/>
            </a:solidFill>
            <a:round/>
            <a:headEnd/>
            <a:tailEnd/>
          </a:ln>
        </p:spPr>
        <p:txBody>
          <a:bodyPr wrap="none" anchor="ctr"/>
          <a:lstStyle/>
          <a:p>
            <a:endParaRPr lang="en-US" sz="1600"/>
          </a:p>
        </p:txBody>
      </p:sp>
      <p:sp>
        <p:nvSpPr>
          <p:cNvPr id="63521" name="Text Box 33"/>
          <p:cNvSpPr txBox="1">
            <a:spLocks noChangeArrowheads="1"/>
          </p:cNvSpPr>
          <p:nvPr/>
        </p:nvSpPr>
        <p:spPr bwMode="auto">
          <a:xfrm>
            <a:off x="1489075" y="3276600"/>
            <a:ext cx="2209800" cy="461665"/>
          </a:xfrm>
          <a:prstGeom prst="rect">
            <a:avLst/>
          </a:prstGeom>
          <a:noFill/>
          <a:ln w="9525">
            <a:noFill/>
            <a:miter lim="800000"/>
            <a:headEnd/>
            <a:tailEnd/>
          </a:ln>
        </p:spPr>
        <p:txBody>
          <a:bodyPr>
            <a:spAutoFit/>
          </a:bodyPr>
          <a:lstStyle/>
          <a:p>
            <a:r>
              <a:rPr kumimoji="0" lang="en-US" sz="2400" dirty="0">
                <a:latin typeface="Arial" charset="0"/>
              </a:rPr>
              <a:t>main clause</a:t>
            </a:r>
            <a:endParaRPr kumimoji="0" lang="en-US" sz="2400" noProof="1">
              <a:latin typeface="Arial" charset="0"/>
            </a:endParaRPr>
          </a:p>
        </p:txBody>
      </p:sp>
      <p:sp>
        <p:nvSpPr>
          <p:cNvPr id="63522" name="Text Box 34"/>
          <p:cNvSpPr txBox="1">
            <a:spLocks noChangeArrowheads="1"/>
          </p:cNvSpPr>
          <p:nvPr/>
        </p:nvSpPr>
        <p:spPr bwMode="auto">
          <a:xfrm>
            <a:off x="4532313" y="3276600"/>
            <a:ext cx="3205162" cy="461665"/>
          </a:xfrm>
          <a:prstGeom prst="rect">
            <a:avLst/>
          </a:prstGeom>
          <a:noFill/>
          <a:ln w="9525">
            <a:noFill/>
            <a:miter lim="800000"/>
            <a:headEnd/>
            <a:tailEnd/>
          </a:ln>
        </p:spPr>
        <p:txBody>
          <a:bodyPr>
            <a:spAutoFit/>
          </a:bodyPr>
          <a:lstStyle/>
          <a:p>
            <a:r>
              <a:rPr kumimoji="0" lang="en-US" sz="2400">
                <a:latin typeface="Arial" charset="0"/>
              </a:rPr>
              <a:t>subordinate clause</a:t>
            </a:r>
            <a:endParaRPr kumimoji="0" lang="en-US" sz="2400" noProof="1">
              <a:latin typeface="Arial" charset="0"/>
            </a:endParaRPr>
          </a:p>
        </p:txBody>
      </p:sp>
      <p:sp>
        <p:nvSpPr>
          <p:cNvPr id="63523" name="Oval 35"/>
          <p:cNvSpPr>
            <a:spLocks noChangeArrowheads="1"/>
          </p:cNvSpPr>
          <p:nvPr/>
        </p:nvSpPr>
        <p:spPr bwMode="auto">
          <a:xfrm>
            <a:off x="4151313" y="4495800"/>
            <a:ext cx="581025" cy="530225"/>
          </a:xfrm>
          <a:prstGeom prst="ellipse">
            <a:avLst/>
          </a:prstGeom>
          <a:solidFill>
            <a:srgbClr val="FFCC00">
              <a:alpha val="36862"/>
            </a:srgbClr>
          </a:solidFill>
          <a:ln w="19050">
            <a:noFill/>
            <a:round/>
            <a:headEnd/>
            <a:tailEnd/>
          </a:ln>
        </p:spPr>
        <p:txBody>
          <a:bodyPr wrap="none" anchor="ctr"/>
          <a:lstStyle/>
          <a:p>
            <a:endParaRPr lang="en-US" sz="1600"/>
          </a:p>
        </p:txBody>
      </p:sp>
      <p:sp>
        <p:nvSpPr>
          <p:cNvPr id="63524" name="Text Box 36"/>
          <p:cNvSpPr txBox="1">
            <a:spLocks noChangeArrowheads="1"/>
          </p:cNvSpPr>
          <p:nvPr/>
        </p:nvSpPr>
        <p:spPr bwMode="auto">
          <a:xfrm>
            <a:off x="573088" y="5135563"/>
            <a:ext cx="6818312" cy="503237"/>
          </a:xfrm>
          <a:prstGeom prst="rect">
            <a:avLst/>
          </a:prstGeom>
          <a:noFill/>
          <a:ln w="9525" algn="ctr">
            <a:noFill/>
            <a:miter lim="800000"/>
            <a:headEnd/>
            <a:tailEnd/>
          </a:ln>
        </p:spPr>
        <p:txBody>
          <a:bodyPr lIns="0" rIns="0">
            <a:spAutoFit/>
          </a:bodyPr>
          <a:lstStyle/>
          <a:p>
            <a:pPr>
              <a:lnSpc>
                <a:spcPct val="90000"/>
              </a:lnSpc>
            </a:pPr>
            <a:r>
              <a:rPr lang="en-US" sz="2800"/>
              <a:t>Although there are two different verbs . . .</a:t>
            </a:r>
          </a:p>
        </p:txBody>
      </p:sp>
      <p:sp>
        <p:nvSpPr>
          <p:cNvPr id="63525" name="Text Box 37"/>
          <p:cNvSpPr txBox="1">
            <a:spLocks noChangeArrowheads="1"/>
          </p:cNvSpPr>
          <p:nvPr/>
        </p:nvSpPr>
        <p:spPr bwMode="auto">
          <a:xfrm>
            <a:off x="4078288" y="5668963"/>
            <a:ext cx="4532312" cy="875111"/>
          </a:xfrm>
          <a:prstGeom prst="rect">
            <a:avLst/>
          </a:prstGeom>
          <a:noFill/>
          <a:ln w="9525" algn="ctr">
            <a:noFill/>
            <a:miter lim="800000"/>
            <a:headEnd/>
            <a:tailEnd/>
          </a:ln>
        </p:spPr>
        <p:txBody>
          <a:bodyPr lIns="0" rIns="0">
            <a:spAutoFit/>
          </a:bodyPr>
          <a:lstStyle/>
          <a:p>
            <a:pPr>
              <a:lnSpc>
                <a:spcPct val="90000"/>
              </a:lnSpc>
            </a:pPr>
            <a:r>
              <a:rPr lang="en-US" sz="2800"/>
              <a:t>. . . there is only one subject.</a:t>
            </a:r>
          </a:p>
        </p:txBody>
      </p:sp>
      <p:pic>
        <p:nvPicPr>
          <p:cNvPr id="2" name="Picture 1"/>
          <p:cNvPicPr>
            <a:picLocks noChangeAspect="1"/>
          </p:cNvPicPr>
          <p:nvPr/>
        </p:nvPicPr>
        <p:blipFill rotWithShape="1">
          <a:blip r:embed="rId2">
            <a:extLst>
              <a:ext uri="{BEBA8EAE-BF5A-486C-A8C5-ECC9F3942E4B}">
                <a14:imgProps xmlns:a14="http://schemas.microsoft.com/office/drawing/2010/main">
                  <a14:imgLayer r:embed="rId3">
                    <a14:imgEffect>
                      <a14:backgroundRemoval t="2932" b="100000" l="25000" r="73793"/>
                    </a14:imgEffect>
                  </a14:imgLayer>
                </a14:imgProps>
              </a:ext>
            </a:extLst>
          </a:blip>
          <a:srcRect l="25143" r="25697"/>
          <a:stretch/>
        </p:blipFill>
        <p:spPr>
          <a:xfrm>
            <a:off x="3214900" y="3501728"/>
            <a:ext cx="1517438" cy="1633835"/>
          </a:xfrm>
          <a:prstGeom prst="rect">
            <a:avLst/>
          </a:prstGeom>
        </p:spPr>
      </p:pic>
    </p:spTree>
    <p:extLst>
      <p:ext uri="{BB962C8B-B14F-4D97-AF65-F5344CB8AC3E}">
        <p14:creationId xmlns:p14="http://schemas.microsoft.com/office/powerpoint/2010/main" val="2905203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41" name="Text Box 9"/>
          <p:cNvSpPr txBox="1">
            <a:spLocks noChangeArrowheads="1"/>
          </p:cNvSpPr>
          <p:nvPr/>
        </p:nvSpPr>
        <p:spPr bwMode="auto">
          <a:xfrm>
            <a:off x="457200" y="3200400"/>
            <a:ext cx="8305800" cy="523220"/>
          </a:xfrm>
          <a:prstGeom prst="rect">
            <a:avLst/>
          </a:prstGeom>
          <a:noFill/>
          <a:ln w="9525">
            <a:noFill/>
            <a:miter lim="800000"/>
            <a:headEnd/>
            <a:tailEnd/>
          </a:ln>
        </p:spPr>
        <p:txBody>
          <a:bodyPr>
            <a:spAutoFit/>
          </a:bodyPr>
          <a:lstStyle/>
          <a:p>
            <a:pPr algn="ctr"/>
            <a:r>
              <a:rPr kumimoji="0" lang="en-US" sz="2800"/>
              <a:t>In these cases only one clause is necessary . . .</a:t>
            </a:r>
            <a:endParaRPr kumimoji="0" lang="en-US" sz="2800" noProof="1"/>
          </a:p>
        </p:txBody>
      </p:sp>
      <p:sp>
        <p:nvSpPr>
          <p:cNvPr id="120842" name="Text Box 10"/>
          <p:cNvSpPr txBox="1">
            <a:spLocks noChangeArrowheads="1"/>
          </p:cNvSpPr>
          <p:nvPr/>
        </p:nvSpPr>
        <p:spPr bwMode="auto">
          <a:xfrm>
            <a:off x="2133600" y="4552950"/>
            <a:ext cx="1148056" cy="369332"/>
          </a:xfrm>
          <a:prstGeom prst="rect">
            <a:avLst/>
          </a:prstGeom>
          <a:noFill/>
          <a:ln w="9525">
            <a:noFill/>
            <a:miter lim="800000"/>
            <a:headEnd/>
            <a:tailEnd/>
          </a:ln>
        </p:spPr>
        <p:txBody>
          <a:bodyPr wrap="square">
            <a:spAutoFit/>
          </a:bodyPr>
          <a:lstStyle/>
          <a:p>
            <a:r>
              <a:rPr kumimoji="0" lang="en-US" noProof="1" smtClean="0">
                <a:latin typeface="Arial" charset="0"/>
              </a:rPr>
              <a:t>S     V</a:t>
            </a:r>
            <a:endParaRPr kumimoji="0" lang="en-US" noProof="1">
              <a:latin typeface="Arial" charset="0"/>
            </a:endParaRPr>
          </a:p>
        </p:txBody>
      </p:sp>
      <p:sp>
        <p:nvSpPr>
          <p:cNvPr id="120844" name="Text Box 12"/>
          <p:cNvSpPr txBox="1">
            <a:spLocks noChangeArrowheads="1"/>
          </p:cNvSpPr>
          <p:nvPr/>
        </p:nvSpPr>
        <p:spPr bwMode="auto">
          <a:xfrm>
            <a:off x="3962400" y="4552950"/>
            <a:ext cx="685800" cy="369332"/>
          </a:xfrm>
          <a:prstGeom prst="rect">
            <a:avLst/>
          </a:prstGeom>
          <a:noFill/>
          <a:ln w="9525">
            <a:noFill/>
            <a:miter lim="800000"/>
            <a:headEnd/>
            <a:tailEnd/>
          </a:ln>
        </p:spPr>
        <p:txBody>
          <a:bodyPr>
            <a:spAutoFit/>
          </a:bodyPr>
          <a:lstStyle/>
          <a:p>
            <a:r>
              <a:rPr kumimoji="0" lang="en-US">
                <a:latin typeface="Arial" charset="0"/>
              </a:rPr>
              <a:t>INF</a:t>
            </a:r>
            <a:endParaRPr kumimoji="0" lang="en-US" noProof="1">
              <a:latin typeface="Arial" charset="0"/>
            </a:endParaRPr>
          </a:p>
        </p:txBody>
      </p:sp>
      <p:sp>
        <p:nvSpPr>
          <p:cNvPr id="28678" name="Text Box 14"/>
          <p:cNvSpPr txBox="1">
            <a:spLocks noChangeArrowheads="1"/>
          </p:cNvSpPr>
          <p:nvPr/>
        </p:nvSpPr>
        <p:spPr bwMode="auto">
          <a:xfrm>
            <a:off x="457200" y="228600"/>
            <a:ext cx="8153400" cy="584776"/>
          </a:xfrm>
          <a:prstGeom prst="rect">
            <a:avLst/>
          </a:prstGeom>
          <a:noFill/>
          <a:ln w="9525">
            <a:noFill/>
            <a:miter lim="800000"/>
            <a:headEnd/>
            <a:tailEnd/>
          </a:ln>
        </p:spPr>
        <p:txBody>
          <a:bodyPr>
            <a:spAutoFit/>
          </a:bodyPr>
          <a:lstStyle/>
          <a:p>
            <a:pPr algn="ctr">
              <a:spcBef>
                <a:spcPct val="0"/>
              </a:spcBef>
              <a:spcAft>
                <a:spcPct val="50000"/>
              </a:spcAft>
              <a:tabLst>
                <a:tab pos="461963" algn="l"/>
              </a:tabLst>
            </a:pPr>
            <a:r>
              <a:rPr kumimoji="0" lang="en-US" sz="3200"/>
              <a:t>The </a:t>
            </a:r>
            <a:r>
              <a:rPr kumimoji="0" lang="en-US" sz="3200" u="sng"/>
              <a:t>usage</a:t>
            </a:r>
            <a:r>
              <a:rPr kumimoji="0" lang="en-US" sz="3200"/>
              <a:t> of the subjunctive</a:t>
            </a:r>
            <a:endParaRPr kumimoji="0" lang="en-US" sz="3200" noProof="1"/>
          </a:p>
        </p:txBody>
      </p:sp>
      <p:sp>
        <p:nvSpPr>
          <p:cNvPr id="28679" name="Text Box 22"/>
          <p:cNvSpPr txBox="1">
            <a:spLocks noChangeArrowheads="1"/>
          </p:cNvSpPr>
          <p:nvPr/>
        </p:nvSpPr>
        <p:spPr bwMode="auto">
          <a:xfrm>
            <a:off x="725488" y="990600"/>
            <a:ext cx="8113712" cy="1428083"/>
          </a:xfrm>
          <a:prstGeom prst="rect">
            <a:avLst/>
          </a:prstGeom>
          <a:noFill/>
          <a:ln w="9525" algn="ctr">
            <a:noFill/>
            <a:miter lim="800000"/>
            <a:headEnd/>
            <a:tailEnd/>
          </a:ln>
        </p:spPr>
        <p:txBody>
          <a:bodyPr lIns="0" rIns="0">
            <a:spAutoFit/>
          </a:bodyPr>
          <a:lstStyle/>
          <a:p>
            <a:pPr>
              <a:lnSpc>
                <a:spcPct val="90000"/>
              </a:lnSpc>
            </a:pPr>
            <a:r>
              <a:rPr lang="en-US" sz="2400"/>
              <a:t>If there is no change of subject, that is, if the subject of the main clause is the same as that of the subordinate clause, the subjunctive is generally not used, especially with verbs of volition, such as </a:t>
            </a:r>
            <a:r>
              <a:rPr lang="en-US" sz="2400" i="1"/>
              <a:t>querer</a:t>
            </a:r>
            <a:r>
              <a:rPr lang="en-US" sz="2400"/>
              <a:t>, and verbs that express emotion.</a:t>
            </a:r>
          </a:p>
        </p:txBody>
      </p:sp>
      <p:sp>
        <p:nvSpPr>
          <p:cNvPr id="120855" name="Text Box 23"/>
          <p:cNvSpPr txBox="1">
            <a:spLocks noChangeArrowheads="1"/>
          </p:cNvSpPr>
          <p:nvPr/>
        </p:nvSpPr>
        <p:spPr bwMode="auto">
          <a:xfrm>
            <a:off x="1905000" y="3962400"/>
            <a:ext cx="5181600" cy="523220"/>
          </a:xfrm>
          <a:prstGeom prst="rect">
            <a:avLst/>
          </a:prstGeom>
          <a:noFill/>
          <a:ln w="9525">
            <a:noFill/>
            <a:miter lim="800000"/>
            <a:headEnd/>
            <a:tailEnd/>
          </a:ln>
        </p:spPr>
        <p:txBody>
          <a:bodyPr>
            <a:spAutoFit/>
          </a:bodyPr>
          <a:lstStyle/>
          <a:p>
            <a:r>
              <a:rPr kumimoji="0" lang="en-US" sz="2800" noProof="1">
                <a:latin typeface="Comic Sans MS" pitchFamily="66" charset="0"/>
              </a:rPr>
              <a:t>Yo </a:t>
            </a:r>
            <a:r>
              <a:rPr kumimoji="0" lang="en-US" sz="2800">
                <a:latin typeface="Comic Sans MS" pitchFamily="66" charset="0"/>
              </a:rPr>
              <a:t>quiero</a:t>
            </a:r>
            <a:r>
              <a:rPr kumimoji="0" lang="en-US" sz="2800" noProof="1">
                <a:latin typeface="Comic Sans MS" pitchFamily="66" charset="0"/>
              </a:rPr>
              <a:t> </a:t>
            </a:r>
            <a:r>
              <a:rPr kumimoji="0" lang="en-US" sz="2800" u="sng">
                <a:latin typeface="Comic Sans MS" pitchFamily="66" charset="0"/>
              </a:rPr>
              <a:t>ir</a:t>
            </a:r>
            <a:r>
              <a:rPr kumimoji="0" lang="en-US" sz="2800" noProof="1">
                <a:latin typeface="Comic Sans MS" pitchFamily="66" charset="0"/>
              </a:rPr>
              <a:t> a la fiesta.</a:t>
            </a:r>
          </a:p>
        </p:txBody>
      </p:sp>
      <p:sp>
        <p:nvSpPr>
          <p:cNvPr id="120856" name="Text Box 24"/>
          <p:cNvSpPr txBox="1">
            <a:spLocks noChangeArrowheads="1"/>
          </p:cNvSpPr>
          <p:nvPr/>
        </p:nvSpPr>
        <p:spPr bwMode="auto">
          <a:xfrm>
            <a:off x="832123" y="5092843"/>
            <a:ext cx="2914748" cy="461665"/>
          </a:xfrm>
          <a:prstGeom prst="rect">
            <a:avLst/>
          </a:prstGeom>
          <a:noFill/>
          <a:ln w="9525">
            <a:noFill/>
            <a:miter lim="800000"/>
            <a:headEnd/>
            <a:tailEnd/>
          </a:ln>
        </p:spPr>
        <p:txBody>
          <a:bodyPr wrap="square">
            <a:spAutoFit/>
          </a:bodyPr>
          <a:lstStyle/>
          <a:p>
            <a:r>
              <a:rPr kumimoji="0" lang="en-US" sz="2400" dirty="0"/>
              <a:t>. . . utilizing a subject,</a:t>
            </a:r>
            <a:endParaRPr kumimoji="0" lang="en-US" sz="2400" noProof="1"/>
          </a:p>
        </p:txBody>
      </p:sp>
      <p:sp>
        <p:nvSpPr>
          <p:cNvPr id="120858" name="Text Box 26"/>
          <p:cNvSpPr txBox="1">
            <a:spLocks noChangeArrowheads="1"/>
          </p:cNvSpPr>
          <p:nvPr/>
        </p:nvSpPr>
        <p:spPr bwMode="auto">
          <a:xfrm>
            <a:off x="3860800" y="5092843"/>
            <a:ext cx="2492375" cy="461665"/>
          </a:xfrm>
          <a:prstGeom prst="rect">
            <a:avLst/>
          </a:prstGeom>
          <a:noFill/>
          <a:ln w="9525">
            <a:noFill/>
            <a:miter lim="800000"/>
            <a:headEnd/>
            <a:tailEnd/>
          </a:ln>
        </p:spPr>
        <p:txBody>
          <a:bodyPr>
            <a:spAutoFit/>
          </a:bodyPr>
          <a:lstStyle/>
          <a:p>
            <a:r>
              <a:rPr kumimoji="0" lang="en-US" sz="2400" dirty="0"/>
              <a:t>and infinitive.</a:t>
            </a:r>
            <a:endParaRPr kumimoji="0" lang="en-US" sz="2400" noProof="1"/>
          </a:p>
        </p:txBody>
      </p:sp>
    </p:spTree>
    <p:extLst>
      <p:ext uri="{BB962C8B-B14F-4D97-AF65-F5344CB8AC3E}">
        <p14:creationId xmlns:p14="http://schemas.microsoft.com/office/powerpoint/2010/main" val="2882316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TotalTime>
  <Words>1372</Words>
  <Application>Microsoft Macintosh PowerPoint</Application>
  <PresentationFormat>On-screen Show (4:3)</PresentationFormat>
  <Paragraphs>196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Subjunctive v Indicative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Ramage</dc:creator>
  <cp:lastModifiedBy>Susan Ramage</cp:lastModifiedBy>
  <cp:revision>17</cp:revision>
  <dcterms:created xsi:type="dcterms:W3CDTF">2012-10-29T18:47:47Z</dcterms:created>
  <dcterms:modified xsi:type="dcterms:W3CDTF">2017-10-30T00:45:28Z</dcterms:modified>
</cp:coreProperties>
</file>