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4"/>
  </p:notesMasterIdLst>
  <p:sldIdLst>
    <p:sldId id="256" r:id="rId2"/>
    <p:sldId id="269" r:id="rId3"/>
    <p:sldId id="270" r:id="rId4"/>
    <p:sldId id="271" r:id="rId5"/>
    <p:sldId id="258" r:id="rId6"/>
    <p:sldId id="261" r:id="rId7"/>
    <p:sldId id="272" r:id="rId8"/>
    <p:sldId id="259" r:id="rId9"/>
    <p:sldId id="260" r:id="rId10"/>
    <p:sldId id="273" r:id="rId11"/>
    <p:sldId id="263" r:id="rId12"/>
    <p:sldId id="264" r:id="rId13"/>
    <p:sldId id="266" r:id="rId14"/>
    <p:sldId id="274" r:id="rId15"/>
    <p:sldId id="275" r:id="rId16"/>
    <p:sldId id="276" r:id="rId17"/>
    <p:sldId id="267" r:id="rId18"/>
    <p:sldId id="277" r:id="rId19"/>
    <p:sldId id="280" r:id="rId20"/>
    <p:sldId id="278" r:id="rId21"/>
    <p:sldId id="279" r:id="rId22"/>
    <p:sldId id="268" r:id="rId23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E14A"/>
    <a:srgbClr val="46C03F"/>
    <a:srgbClr val="5EFF54"/>
    <a:srgbClr val="9FE6FF"/>
    <a:srgbClr val="FD21E8"/>
    <a:srgbClr val="C7113C"/>
    <a:srgbClr val="003399"/>
    <a:srgbClr val="FFE7BB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6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Click to edit Master text styles</a:t>
            </a:r>
          </a:p>
          <a:p>
            <a:pPr lvl="1"/>
            <a:r>
              <a:rPr lang="es-ES_tradnl" noProof="0" smtClean="0"/>
              <a:t>Second level</a:t>
            </a:r>
          </a:p>
          <a:p>
            <a:pPr lvl="2"/>
            <a:r>
              <a:rPr lang="es-ES_tradnl" noProof="0" smtClean="0"/>
              <a:t>Third level</a:t>
            </a:r>
          </a:p>
          <a:p>
            <a:pPr lvl="3"/>
            <a:r>
              <a:rPr lang="es-ES_tradnl" noProof="0" smtClean="0"/>
              <a:t>Fourth level</a:t>
            </a:r>
          </a:p>
          <a:p>
            <a:pPr lvl="4"/>
            <a:r>
              <a:rPr lang="es-ES_tradnl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9FDF069-E8F8-4B29-89E4-D6BDB53AEE9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127869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D01F1D-CE45-4A55-8760-42B51FA3DFFF}" type="slidenum">
              <a:rPr lang="es-ES_tradnl"/>
              <a:pPr/>
              <a:t>1</a:t>
            </a:fld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DB426A0-2CF5-4E22-9C6F-76E88EC61763}" type="slidenum">
              <a:rPr lang="es-ES_tradnl"/>
              <a:pPr/>
              <a:t>11</a:t>
            </a:fld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DD698B-7EB2-433C-8244-FC34C8A1721D}" type="slidenum">
              <a:rPr lang="es-ES_tradnl"/>
              <a:pPr/>
              <a:t>12</a:t>
            </a:fld>
            <a:endParaRPr lang="es-ES_tradnl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9A299-4A51-4888-A3FF-D31C0C26C3A5}" type="slidenum">
              <a:rPr lang="es-ES_tradnl"/>
              <a:pPr/>
              <a:t>13</a:t>
            </a:fld>
            <a:endParaRPr lang="es-ES_tradnl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9A299-4A51-4888-A3FF-D31C0C26C3A5}" type="slidenum">
              <a:rPr lang="es-ES_tradnl"/>
              <a:pPr/>
              <a:t>14</a:t>
            </a:fld>
            <a:endParaRPr lang="es-ES_tradnl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9A299-4A51-4888-A3FF-D31C0C26C3A5}" type="slidenum">
              <a:rPr lang="es-ES_tradnl"/>
              <a:pPr/>
              <a:t>15</a:t>
            </a:fld>
            <a:endParaRPr lang="es-ES_tradnl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3B9A299-4A51-4888-A3FF-D31C0C26C3A5}" type="slidenum">
              <a:rPr lang="es-ES_tradnl"/>
              <a:pPr/>
              <a:t>16</a:t>
            </a:fld>
            <a:endParaRPr lang="es-ES_tradnl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E7501-F0F1-4F26-96CB-4813AFD76CAE}" type="slidenum">
              <a:rPr lang="es-ES_tradnl"/>
              <a:pPr/>
              <a:t>17</a:t>
            </a:fld>
            <a:endParaRPr lang="es-ES_trad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E7501-F0F1-4F26-96CB-4813AFD76CAE}" type="slidenum">
              <a:rPr lang="es-ES_tradnl"/>
              <a:pPr/>
              <a:t>18</a:t>
            </a:fld>
            <a:endParaRPr lang="es-ES_trad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E7501-F0F1-4F26-96CB-4813AFD76CAE}" type="slidenum">
              <a:rPr lang="es-ES_tradnl"/>
              <a:pPr/>
              <a:t>19</a:t>
            </a:fld>
            <a:endParaRPr lang="es-ES_trad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E7501-F0F1-4F26-96CB-4813AFD76CAE}" type="slidenum">
              <a:rPr lang="es-ES_tradnl"/>
              <a:pPr/>
              <a:t>20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AE03C9-4D80-4826-B8AB-F99A5A2841A1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dirty="0" smtClean="0"/>
              <a:t>In </a:t>
            </a:r>
            <a:r>
              <a:rPr lang="es-ES_tradnl" dirty="0" err="1" smtClean="0"/>
              <a:t>Spanish</a:t>
            </a:r>
            <a:r>
              <a:rPr lang="es-ES_tradnl" dirty="0" smtClean="0"/>
              <a:t>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no </a:t>
            </a:r>
            <a:r>
              <a:rPr lang="es-ES_tradnl" dirty="0" err="1" smtClean="0"/>
              <a:t>expression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can be </a:t>
            </a:r>
            <a:r>
              <a:rPr lang="es-ES_tradnl" dirty="0" err="1" smtClean="0"/>
              <a:t>translated</a:t>
            </a:r>
            <a:r>
              <a:rPr lang="es-ES_tradnl" dirty="0" smtClean="0"/>
              <a:t> to mean “I </a:t>
            </a:r>
            <a:r>
              <a:rPr lang="es-ES_tradnl" dirty="0" err="1" smtClean="0"/>
              <a:t>like</a:t>
            </a:r>
            <a:r>
              <a:rPr lang="es-ES_tradnl" dirty="0" smtClean="0"/>
              <a:t> </a:t>
            </a:r>
            <a:r>
              <a:rPr lang="es-ES_tradnl" dirty="0" err="1" smtClean="0"/>
              <a:t>it</a:t>
            </a:r>
            <a:r>
              <a:rPr lang="es-ES_tradnl" dirty="0" smtClean="0"/>
              <a:t>”.  </a:t>
            </a:r>
            <a:r>
              <a:rPr lang="es-ES_tradnl" dirty="0" err="1" smtClean="0"/>
              <a:t>Instead</a:t>
            </a:r>
            <a:r>
              <a:rPr lang="es-ES_tradnl" dirty="0" smtClean="0"/>
              <a:t>, </a:t>
            </a:r>
            <a:r>
              <a:rPr lang="es-ES_tradnl" dirty="0" err="1" smtClean="0"/>
              <a:t>we</a:t>
            </a:r>
            <a:r>
              <a:rPr lang="es-ES_tradnl" dirty="0" smtClean="0"/>
              <a:t> use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expression</a:t>
            </a:r>
            <a:r>
              <a:rPr lang="es-ES_tradnl" dirty="0" smtClean="0"/>
              <a:t> “Me gusta”, </a:t>
            </a:r>
            <a:r>
              <a:rPr lang="es-ES_tradnl" dirty="0" err="1" smtClean="0"/>
              <a:t>which</a:t>
            </a:r>
            <a:r>
              <a:rPr lang="es-ES_tradnl" dirty="0" smtClean="0"/>
              <a:t> </a:t>
            </a:r>
            <a:r>
              <a:rPr lang="es-ES_tradnl" dirty="0" err="1" smtClean="0"/>
              <a:t>means</a:t>
            </a:r>
            <a:r>
              <a:rPr lang="es-ES_tradnl" dirty="0" smtClean="0"/>
              <a:t> </a:t>
            </a:r>
            <a:r>
              <a:rPr lang="es-ES_tradnl" dirty="0" err="1" smtClean="0"/>
              <a:t>literally</a:t>
            </a:r>
            <a:r>
              <a:rPr lang="es-ES_tradnl" dirty="0" smtClean="0"/>
              <a:t> “</a:t>
            </a:r>
            <a:r>
              <a:rPr lang="es-ES_tradnl" dirty="0" err="1" smtClean="0"/>
              <a:t>It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pleasing</a:t>
            </a:r>
            <a:r>
              <a:rPr lang="es-ES_tradnl" dirty="0" smtClean="0"/>
              <a:t> to me”.   </a:t>
            </a:r>
            <a:r>
              <a:rPr lang="es-ES_tradnl" dirty="0" err="1" smtClean="0"/>
              <a:t>Since</a:t>
            </a:r>
            <a:r>
              <a:rPr lang="es-ES_tradnl" dirty="0" smtClean="0"/>
              <a:t> </a:t>
            </a:r>
            <a:r>
              <a:rPr lang="es-ES_tradnl" dirty="0" err="1" smtClean="0"/>
              <a:t>you</a:t>
            </a:r>
            <a:r>
              <a:rPr lang="es-ES_tradnl" dirty="0" smtClean="0"/>
              <a:t> </a:t>
            </a:r>
            <a:r>
              <a:rPr lang="es-ES_tradnl" dirty="0" err="1" smtClean="0"/>
              <a:t>say</a:t>
            </a:r>
            <a:r>
              <a:rPr lang="es-ES_tradnl" dirty="0" smtClean="0"/>
              <a:t> “to me”, </a:t>
            </a:r>
            <a:r>
              <a:rPr lang="es-ES_tradnl" dirty="0" err="1" smtClean="0"/>
              <a:t>this</a:t>
            </a:r>
            <a:r>
              <a:rPr lang="es-ES_tradnl" dirty="0" smtClean="0"/>
              <a:t> </a:t>
            </a:r>
            <a:r>
              <a:rPr lang="es-ES_tradnl" dirty="0" err="1" smtClean="0"/>
              <a:t>verb</a:t>
            </a:r>
            <a:r>
              <a:rPr lang="es-ES_tradnl" dirty="0" smtClean="0"/>
              <a:t> </a:t>
            </a:r>
            <a:r>
              <a:rPr lang="es-ES_tradnl" dirty="0" err="1" smtClean="0"/>
              <a:t>must</a:t>
            </a:r>
            <a:r>
              <a:rPr lang="es-ES_tradnl" dirty="0" smtClean="0"/>
              <a:t> </a:t>
            </a:r>
            <a:r>
              <a:rPr lang="es-ES_tradnl" dirty="0" err="1" smtClean="0"/>
              <a:t>take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indirect</a:t>
            </a:r>
            <a:r>
              <a:rPr lang="es-ES_tradnl" dirty="0" smtClean="0"/>
              <a:t> </a:t>
            </a:r>
            <a:r>
              <a:rPr lang="es-ES_tradnl" dirty="0" err="1" smtClean="0"/>
              <a:t>object</a:t>
            </a:r>
            <a:r>
              <a:rPr lang="es-ES_tradnl" dirty="0" smtClean="0"/>
              <a:t> </a:t>
            </a:r>
            <a:r>
              <a:rPr lang="es-ES_tradnl" dirty="0" err="1" smtClean="0"/>
              <a:t>pronoun</a:t>
            </a:r>
            <a:r>
              <a:rPr lang="es-ES_tradnl" dirty="0" smtClean="0"/>
              <a:t> “me, te, le, nos, </a:t>
            </a:r>
            <a:r>
              <a:rPr lang="es-ES_tradnl" dirty="0" err="1" smtClean="0"/>
              <a:t>or</a:t>
            </a:r>
            <a:r>
              <a:rPr lang="es-ES_tradnl" dirty="0" smtClean="0"/>
              <a:t> les”.  </a:t>
            </a:r>
            <a:r>
              <a:rPr lang="es-ES_tradnl" dirty="0" err="1" smtClean="0"/>
              <a:t>There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no “se”. 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thing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is</a:t>
            </a:r>
            <a:r>
              <a:rPr lang="es-ES_tradnl" dirty="0" smtClean="0"/>
              <a:t> </a:t>
            </a:r>
            <a:r>
              <a:rPr lang="es-ES_tradnl" dirty="0" err="1" smtClean="0"/>
              <a:t>pleasing</a:t>
            </a:r>
            <a:r>
              <a:rPr lang="es-ES_tradnl" dirty="0" smtClean="0"/>
              <a:t> </a:t>
            </a:r>
            <a:r>
              <a:rPr lang="es-ES_tradnl" dirty="0" err="1" smtClean="0"/>
              <a:t>becomes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subject</a:t>
            </a:r>
            <a:r>
              <a:rPr lang="es-ES_tradnl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46793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FE7501-F0F1-4F26-96CB-4813AFD76CAE}" type="slidenum">
              <a:rPr lang="es-ES_tradnl"/>
              <a:pPr/>
              <a:t>21</a:t>
            </a:fld>
            <a:endParaRPr lang="es-ES_trad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5C52EE-8735-453F-BC35-ACC279D16491}" type="slidenum">
              <a:rPr lang="es-ES_tradnl"/>
              <a:pPr/>
              <a:t>22</a:t>
            </a:fld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B68B4-CB7C-4216-A19C-D2777D86595A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smtClean="0"/>
              <a:t>There are never two conjugated verbs side by side.</a:t>
            </a:r>
          </a:p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1580553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B68B4-CB7C-4216-A19C-D2777D86595A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smtClean="0"/>
              <a:t>There are never two conjugated verbs side by side.</a:t>
            </a:r>
          </a:p>
          <a:p>
            <a:pPr eaLnBrk="1" hangingPunct="1"/>
            <a:endParaRPr lang="es-ES_tradnl" smtClean="0"/>
          </a:p>
        </p:txBody>
      </p:sp>
    </p:spTree>
    <p:extLst>
      <p:ext uri="{BB962C8B-B14F-4D97-AF65-F5344CB8AC3E}">
        <p14:creationId xmlns:p14="http://schemas.microsoft.com/office/powerpoint/2010/main" val="15805537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B68B4-CB7C-4216-A19C-D2777D86595A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smtClean="0"/>
              <a:t>There are never two conjugated verbs side by side.</a:t>
            </a:r>
          </a:p>
          <a:p>
            <a:pPr eaLnBrk="1" hangingPunct="1"/>
            <a:endParaRPr lang="es-ES_tradn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A15AB-5A16-40C3-8CBC-17B9718283DE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smtClean="0"/>
              <a:t>Note that “mi” has an accent but “ti” doesn’t.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BA15AB-5A16-40C3-8CBC-17B9718283DE}" type="slidenum">
              <a:rPr lang="es-ES_tradnl"/>
              <a:pPr/>
              <a:t>7</a:t>
            </a:fld>
            <a:endParaRPr lang="es-ES_tradnl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smtClean="0"/>
              <a:t>Note that “mi” has an accent but “ti” doesn’t.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9B0480-DBF4-49D5-96FF-C3762BD93C66}" type="slidenum">
              <a:rPr lang="es-ES_tradnl"/>
              <a:pPr/>
              <a:t>8</a:t>
            </a:fld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DB415BE-3EB4-4610-B74C-E932429EDD21}" type="slidenum">
              <a:rPr lang="es-ES_tradnl"/>
              <a:pPr/>
              <a:t>9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703A9-18CC-4E64-846F-8C03F002FAE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EEE0E-7E96-447C-A939-F3B9017C650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729FB-21D7-4339-AA7E-16B0E8CA7493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22A676-33FB-46DA-9F36-0D7F567BB08E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88570F-BDBD-48FC-8578-0858D001894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48F53D-0001-4AC8-A3FB-DACE609210D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F3087-26C6-4399-9C39-6A59556840E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03370E-1133-4B28-8404-3EA3D6100988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074DC-5486-4DF2-A767-B0A4810A3CBF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103B74-4206-43FE-9FDB-2A58EB59F3FB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D755E-1449-4531-A2EB-20764FCB597C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  <p:transition xmlns:p14="http://schemas.microsoft.com/office/powerpoint/2010/main" spd="med">
    <p:zoom dir="in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580971D-9FC4-4123-BDDC-B5D34E6A321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ransition xmlns:p14="http://schemas.microsoft.com/office/powerpoint/2010/main" spd="med">
    <p:zoom dir="in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.xml"/><Relationship Id="rId5" Type="http://schemas.openxmlformats.org/officeDocument/2006/relationships/image" Target="../media/image1.wmf"/><Relationship Id="rId6" Type="http://schemas.openxmlformats.org/officeDocument/2006/relationships/image" Target="../media/image2.png"/><Relationship Id="rId1" Type="http://schemas.microsoft.com/office/2007/relationships/media" Target="file:///C:\Documents%20and%20Settings\sramage\My%20Documents\Resources\Sounds\20thcenturyfoxtheme-lowquality.wav" TargetMode="External"/><Relationship Id="rId2" Type="http://schemas.openxmlformats.org/officeDocument/2006/relationships/audio" Target="file:///C:\Documents%20and%20Settings\sramage\My%20Documents\Resources\Sounds\20thcenturyfoxtheme-lowquality.wav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5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microsoft.com/office/2007/relationships/hdphoto" Target="../media/hdphoto1.wdp"/><Relationship Id="rId5" Type="http://schemas.openxmlformats.org/officeDocument/2006/relationships/image" Target="../media/image17.png"/><Relationship Id="rId6" Type="http://schemas.microsoft.com/office/2007/relationships/hdphoto" Target="../media/hdphoto2.wdp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4" Type="http://schemas.openxmlformats.org/officeDocument/2006/relationships/image" Target="../media/image19.wmf"/><Relationship Id="rId5" Type="http://schemas.openxmlformats.org/officeDocument/2006/relationships/image" Target="../media/image20.w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1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  <a:effectLst>
            <a:outerShdw dist="35921" dir="2700000" algn="ctr" rotWithShape="0">
              <a:schemeClr val="bg1"/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s-ES_tradnl" sz="6000" b="1" smtClean="0">
                <a:solidFill>
                  <a:srgbClr val="FD21E8"/>
                </a:solidFill>
                <a:latin typeface="Sherwood" pitchFamily="2" charset="0"/>
              </a:rPr>
              <a:t>GUSTAR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95600"/>
            <a:ext cx="6400800" cy="1676400"/>
          </a:xfrm>
        </p:spPr>
        <p:txBody>
          <a:bodyPr/>
          <a:lstStyle/>
          <a:p>
            <a:pPr eaLnBrk="1" hangingPunct="1"/>
            <a:r>
              <a:rPr lang="es-ES_tradnl" sz="4000" b="1" i="1" smtClean="0">
                <a:solidFill>
                  <a:srgbClr val="00FF00"/>
                </a:solidFill>
                <a:latin typeface="Jester" pitchFamily="2" charset="0"/>
              </a:rPr>
              <a:t>y otros verbos </a:t>
            </a:r>
          </a:p>
          <a:p>
            <a:pPr eaLnBrk="1" hangingPunct="1"/>
            <a:r>
              <a:rPr lang="es-ES_tradnl" sz="4000" b="1" i="1" smtClean="0">
                <a:solidFill>
                  <a:srgbClr val="00FF00"/>
                </a:solidFill>
                <a:latin typeface="Jester" pitchFamily="2" charset="0"/>
              </a:rPr>
              <a:t>de  la clase gustar</a:t>
            </a:r>
          </a:p>
        </p:txBody>
      </p:sp>
      <p:pic>
        <p:nvPicPr>
          <p:cNvPr id="2054" name="20thcenturyfoxtheme-lowquality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24600" y="19050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907" fill="hold"/>
                                        <p:tgtEl>
                                          <p:spTgt spid="205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4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457200"/>
            <a:ext cx="8991600" cy="567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1. A </a:t>
            </a:r>
            <a:r>
              <a:rPr lang="en-US" sz="2800" dirty="0" err="1" smtClean="0">
                <a:solidFill>
                  <a:srgbClr val="FFFFFF"/>
                </a:solidFill>
              </a:rPr>
              <a:t>nosotros</a:t>
            </a:r>
            <a:r>
              <a:rPr lang="en-US" sz="2800" dirty="0" smtClean="0">
                <a:solidFill>
                  <a:srgbClr val="FFFFFF"/>
                </a:solidFill>
              </a:rPr>
              <a:t> ____________ el </a:t>
            </a:r>
            <a:r>
              <a:rPr lang="en-US" sz="2800" dirty="0" err="1" smtClean="0">
                <a:solidFill>
                  <a:srgbClr val="FFFFFF"/>
                </a:solidFill>
              </a:rPr>
              <a:t>libro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2. A </a:t>
            </a:r>
            <a:r>
              <a:rPr lang="en-US" sz="2800" dirty="0" err="1" smtClean="0">
                <a:solidFill>
                  <a:srgbClr val="FFFFFF"/>
                </a:solidFill>
              </a:rPr>
              <a:t>mí</a:t>
            </a:r>
            <a:r>
              <a:rPr lang="en-US" sz="2800" dirty="0" smtClean="0">
                <a:solidFill>
                  <a:srgbClr val="FFFFFF"/>
                </a:solidFill>
              </a:rPr>
              <a:t> y a </a:t>
            </a:r>
            <a:r>
              <a:rPr lang="en-US" sz="2800" dirty="0" err="1" smtClean="0">
                <a:solidFill>
                  <a:srgbClr val="FFFFFF"/>
                </a:solidFill>
              </a:rPr>
              <a:t>ti</a:t>
            </a:r>
            <a:r>
              <a:rPr lang="en-US" sz="2800" dirty="0" smtClean="0">
                <a:solidFill>
                  <a:srgbClr val="FFFFFF"/>
                </a:solidFill>
              </a:rPr>
              <a:t> __________________ </a:t>
            </a:r>
            <a:r>
              <a:rPr lang="en-US" sz="2800" dirty="0" err="1" smtClean="0">
                <a:solidFill>
                  <a:srgbClr val="FFFFFF"/>
                </a:solidFill>
              </a:rPr>
              <a:t>las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hamburguesas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3. A </a:t>
            </a:r>
            <a:r>
              <a:rPr lang="en-US" sz="2800" dirty="0" err="1" smtClean="0">
                <a:solidFill>
                  <a:srgbClr val="FFFFFF"/>
                </a:solidFill>
              </a:rPr>
              <a:t>ti</a:t>
            </a:r>
            <a:r>
              <a:rPr lang="en-US" sz="2800" dirty="0" smtClean="0">
                <a:solidFill>
                  <a:srgbClr val="FFFFFF"/>
                </a:solidFill>
              </a:rPr>
              <a:t> no ____________ </a:t>
            </a:r>
            <a:r>
              <a:rPr lang="en-US" sz="2800" dirty="0" err="1" smtClean="0">
                <a:solidFill>
                  <a:srgbClr val="FFFFFF"/>
                </a:solidFill>
              </a:rPr>
              <a:t>nadar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4. A </a:t>
            </a:r>
            <a:r>
              <a:rPr lang="en-US" sz="2800" dirty="0" err="1" smtClean="0">
                <a:solidFill>
                  <a:srgbClr val="FFFFFF"/>
                </a:solidFill>
              </a:rPr>
              <a:t>ustedes</a:t>
            </a:r>
            <a:r>
              <a:rPr lang="en-US" sz="2800" dirty="0" smtClean="0">
                <a:solidFill>
                  <a:srgbClr val="FFFFFF"/>
                </a:solidFill>
              </a:rPr>
              <a:t> ____________ la </a:t>
            </a:r>
            <a:r>
              <a:rPr lang="en-US" sz="2800" dirty="0" err="1" smtClean="0">
                <a:solidFill>
                  <a:srgbClr val="FFFFFF"/>
                </a:solidFill>
              </a:rPr>
              <a:t>clase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5. A </a:t>
            </a:r>
            <a:r>
              <a:rPr lang="en-US" sz="2800" dirty="0" err="1" smtClean="0">
                <a:solidFill>
                  <a:srgbClr val="FFFFFF"/>
                </a:solidFill>
              </a:rPr>
              <a:t>mí</a:t>
            </a:r>
            <a:r>
              <a:rPr lang="en-US" sz="2800" dirty="0" smtClean="0">
                <a:solidFill>
                  <a:srgbClr val="FFFFFF"/>
                </a:solidFill>
              </a:rPr>
              <a:t> ___________ </a:t>
            </a:r>
            <a:r>
              <a:rPr lang="en-US" sz="2800" dirty="0" err="1" smtClean="0">
                <a:solidFill>
                  <a:srgbClr val="FFFFFF"/>
                </a:solidFill>
              </a:rPr>
              <a:t>correr</a:t>
            </a:r>
            <a:r>
              <a:rPr lang="en-US" sz="2800" dirty="0" smtClean="0">
                <a:solidFill>
                  <a:srgbClr val="FFFFFF"/>
                </a:solidFill>
              </a:rPr>
              <a:t> y </a:t>
            </a:r>
            <a:r>
              <a:rPr lang="en-US" sz="2800" dirty="0" err="1" smtClean="0">
                <a:solidFill>
                  <a:srgbClr val="FFFFFF"/>
                </a:solidFill>
              </a:rPr>
              <a:t>jugar</a:t>
            </a:r>
            <a:r>
              <a:rPr lang="en-US" sz="2800" dirty="0" smtClean="0">
                <a:solidFill>
                  <a:srgbClr val="FFFFFF"/>
                </a:solidFill>
              </a:rPr>
              <a:t> al </a:t>
            </a:r>
            <a:r>
              <a:rPr lang="en-US" sz="2800" dirty="0" err="1" smtClean="0">
                <a:solidFill>
                  <a:srgbClr val="FFFFFF"/>
                </a:solidFill>
              </a:rPr>
              <a:t>tenis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6. A Carlos y a José _____________ </a:t>
            </a:r>
            <a:r>
              <a:rPr lang="en-US" sz="2800" dirty="0" err="1" smtClean="0">
                <a:solidFill>
                  <a:srgbClr val="FFFFFF"/>
                </a:solidFill>
              </a:rPr>
              <a:t>escuchar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música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7. A </a:t>
            </a:r>
            <a:r>
              <a:rPr lang="en-US" sz="2800" dirty="0" err="1" smtClean="0">
                <a:solidFill>
                  <a:srgbClr val="FFFFFF"/>
                </a:solidFill>
              </a:rPr>
              <a:t>ti</a:t>
            </a:r>
            <a:r>
              <a:rPr lang="en-US" sz="2800" dirty="0" smtClean="0">
                <a:solidFill>
                  <a:srgbClr val="FFFFFF"/>
                </a:solidFill>
              </a:rPr>
              <a:t> y a </a:t>
            </a:r>
            <a:r>
              <a:rPr lang="en-US" sz="2800" dirty="0" err="1" smtClean="0">
                <a:solidFill>
                  <a:srgbClr val="FFFFFF"/>
                </a:solidFill>
              </a:rPr>
              <a:t>tu</a:t>
            </a:r>
            <a:r>
              <a:rPr lang="en-US" sz="2800" dirty="0" smtClean="0">
                <a:solidFill>
                  <a:srgbClr val="FFFFFF"/>
                </a:solidFill>
              </a:rPr>
              <a:t> amigo _______________ los </a:t>
            </a:r>
            <a:r>
              <a:rPr lang="en-US" sz="2800" dirty="0" err="1" smtClean="0">
                <a:solidFill>
                  <a:srgbClr val="FFFFFF"/>
                </a:solidFill>
              </a:rPr>
              <a:t>helados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8. A  Ana no _______________ </a:t>
            </a:r>
            <a:r>
              <a:rPr lang="en-US" sz="2800" dirty="0" err="1" smtClean="0">
                <a:solidFill>
                  <a:srgbClr val="FFFFFF"/>
                </a:solidFill>
              </a:rPr>
              <a:t>las</a:t>
            </a:r>
            <a:r>
              <a:rPr lang="en-US" sz="2800" dirty="0" smtClean="0">
                <a:solidFill>
                  <a:srgbClr val="FFFFFF"/>
                </a:solidFill>
              </a:rPr>
              <a:t> </a:t>
            </a:r>
            <a:r>
              <a:rPr lang="en-US" sz="2800" dirty="0" err="1" smtClean="0">
                <a:solidFill>
                  <a:srgbClr val="FFFFFF"/>
                </a:solidFill>
              </a:rPr>
              <a:t>arañas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9. A </a:t>
            </a:r>
            <a:r>
              <a:rPr lang="en-US" sz="2800" dirty="0" err="1" smtClean="0">
                <a:solidFill>
                  <a:srgbClr val="FFFFFF"/>
                </a:solidFill>
              </a:rPr>
              <a:t>nosotros</a:t>
            </a:r>
            <a:r>
              <a:rPr lang="en-US" sz="2800" dirty="0" smtClean="0">
                <a:solidFill>
                  <a:srgbClr val="FFFFFF"/>
                </a:solidFill>
              </a:rPr>
              <a:t> _____________ el </a:t>
            </a:r>
            <a:r>
              <a:rPr lang="en-US" sz="2800" dirty="0" err="1" smtClean="0">
                <a:solidFill>
                  <a:srgbClr val="FFFFFF"/>
                </a:solidFill>
              </a:rPr>
              <a:t>español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en-US" sz="2800" dirty="0" smtClean="0">
                <a:solidFill>
                  <a:srgbClr val="FFFFFF"/>
                </a:solidFill>
              </a:rPr>
              <a:t>10. A </a:t>
            </a:r>
            <a:r>
              <a:rPr lang="en-US" sz="2800" dirty="0" err="1" smtClean="0">
                <a:solidFill>
                  <a:srgbClr val="FFFFFF"/>
                </a:solidFill>
              </a:rPr>
              <a:t>ella</a:t>
            </a:r>
            <a:r>
              <a:rPr lang="en-US" sz="2800" dirty="0" smtClean="0">
                <a:solidFill>
                  <a:srgbClr val="FFFFFF"/>
                </a:solidFill>
              </a:rPr>
              <a:t> ___________ el </a:t>
            </a:r>
            <a:r>
              <a:rPr lang="en-US" sz="2800" dirty="0" err="1" smtClean="0">
                <a:solidFill>
                  <a:srgbClr val="FFFFFF"/>
                </a:solidFill>
              </a:rPr>
              <a:t>gato</a:t>
            </a:r>
            <a:r>
              <a:rPr lang="en-US" sz="2800" dirty="0" smtClean="0">
                <a:solidFill>
                  <a:srgbClr val="FFFFFF"/>
                </a:solidFill>
              </a:rPr>
              <a:t> y el </a:t>
            </a:r>
            <a:r>
              <a:rPr lang="en-US" sz="2800" dirty="0" err="1" smtClean="0">
                <a:solidFill>
                  <a:srgbClr val="FFFFFF"/>
                </a:solidFill>
              </a:rPr>
              <a:t>perro</a:t>
            </a:r>
            <a:r>
              <a:rPr lang="en-US" sz="2800" dirty="0" smtClean="0">
                <a:solidFill>
                  <a:srgbClr val="FFFFFF"/>
                </a:solidFill>
              </a:rPr>
              <a:t>.</a:t>
            </a:r>
            <a:endParaRPr lang="en-US" sz="2800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4572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nos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gusta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90800" y="990600"/>
            <a:ext cx="25146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nos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gustan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16002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te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gusta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21336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les </a:t>
            </a:r>
            <a:r>
              <a:rPr lang="en-US" sz="3200" b="1" dirty="0" err="1" smtClean="0">
                <a:solidFill>
                  <a:srgbClr val="FFFF00"/>
                </a:solidFill>
              </a:rPr>
              <a:t>gusta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26670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me </a:t>
            </a:r>
            <a:r>
              <a:rPr lang="en-US" sz="3200" b="1" dirty="0" err="1" smtClean="0">
                <a:solidFill>
                  <a:srgbClr val="FFFF00"/>
                </a:solidFill>
              </a:rPr>
              <a:t>gusta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29000" y="32766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les </a:t>
            </a:r>
            <a:r>
              <a:rPr lang="en-US" sz="3200" b="1" dirty="0" err="1" smtClean="0">
                <a:solidFill>
                  <a:srgbClr val="FFFF00"/>
                </a:solidFill>
              </a:rPr>
              <a:t>gusta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276600" y="38100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les </a:t>
            </a:r>
            <a:r>
              <a:rPr lang="en-US" sz="3200" b="1" dirty="0" err="1" smtClean="0">
                <a:solidFill>
                  <a:srgbClr val="FFFF00"/>
                </a:solidFill>
              </a:rPr>
              <a:t>gustan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43434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le </a:t>
            </a:r>
            <a:r>
              <a:rPr lang="en-US" sz="3200" b="1" dirty="0" err="1" smtClean="0">
                <a:solidFill>
                  <a:srgbClr val="FFFF00"/>
                </a:solidFill>
              </a:rPr>
              <a:t>gustan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49530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nos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gusta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828800" y="5486400"/>
            <a:ext cx="2286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le </a:t>
            </a:r>
            <a:r>
              <a:rPr lang="en-US" sz="3200" b="1" dirty="0" err="1" smtClean="0">
                <a:solidFill>
                  <a:srgbClr val="FFFF00"/>
                </a:solidFill>
              </a:rPr>
              <a:t>gusta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1338834"/>
      </p:ext>
    </p:extLst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5029200" cy="565150"/>
          </a:xfrm>
        </p:spPr>
        <p:txBody>
          <a:bodyPr/>
          <a:lstStyle/>
          <a:p>
            <a:pPr eaLnBrk="1" hangingPunct="1"/>
            <a:r>
              <a:rPr lang="es-ES_tradnl" sz="4000" b="1" smtClean="0">
                <a:solidFill>
                  <a:srgbClr val="FFFF99"/>
                </a:solidFill>
              </a:rPr>
              <a:t>Traduce al espa</a:t>
            </a:r>
            <a:r>
              <a:rPr lang="en-US" sz="4000" b="1" smtClean="0">
                <a:solidFill>
                  <a:srgbClr val="FFFF99"/>
                </a:solidFill>
                <a:cs typeface="Arial" charset="0"/>
              </a:rPr>
              <a:t>ñ</a:t>
            </a:r>
            <a:r>
              <a:rPr lang="es-ES_tradnl" sz="4000" b="1" smtClean="0">
                <a:solidFill>
                  <a:srgbClr val="FFFF99"/>
                </a:solidFill>
              </a:rPr>
              <a:t>ol.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915400" cy="5943600"/>
          </a:xfrm>
        </p:spPr>
        <p:txBody>
          <a:bodyPr/>
          <a:lstStyle/>
          <a:p>
            <a:pPr marL="609600" indent="-609600" eaLnBrk="1" hangingPunct="1">
              <a:buFont typeface="Wingdings" pitchFamily="2" charset="2"/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1. Claudia </a:t>
            </a:r>
            <a:r>
              <a:rPr lang="es-ES_tradnl" b="1" dirty="0" err="1" smtClean="0">
                <a:solidFill>
                  <a:srgbClr val="FFFFFF"/>
                </a:solidFill>
              </a:rPr>
              <a:t>loves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cats</a:t>
            </a:r>
            <a:r>
              <a:rPr lang="es-ES_tradnl" b="1" dirty="0" smtClean="0">
                <a:solidFill>
                  <a:srgbClr val="FFFFFF"/>
                </a:solidFill>
              </a:rPr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	</a:t>
            </a:r>
            <a:r>
              <a:rPr lang="es-ES_tradnl" b="1" i="1" dirty="0" smtClean="0">
                <a:solidFill>
                  <a:srgbClr val="00FF00"/>
                </a:solidFill>
              </a:rPr>
              <a:t>A Claudia le encantan los gatos.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2. </a:t>
            </a:r>
            <a:r>
              <a:rPr lang="es-ES_tradnl" b="1" dirty="0" err="1" smtClean="0">
                <a:solidFill>
                  <a:srgbClr val="FFFFFF"/>
                </a:solidFill>
              </a:rPr>
              <a:t>His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jokes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disgust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us</a:t>
            </a:r>
            <a:r>
              <a:rPr lang="es-ES_tradnl" b="1" dirty="0" smtClean="0">
                <a:solidFill>
                  <a:srgbClr val="FFFFFF"/>
                </a:solidFill>
              </a:rPr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	</a:t>
            </a:r>
            <a:r>
              <a:rPr lang="es-ES_tradnl" b="1" i="1" dirty="0" smtClean="0">
                <a:solidFill>
                  <a:srgbClr val="00FF00"/>
                </a:solidFill>
              </a:rPr>
              <a:t>Nos dan asco sus chistes.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3. </a:t>
            </a:r>
            <a:r>
              <a:rPr lang="es-ES_tradnl" b="1" dirty="0" err="1" smtClean="0">
                <a:solidFill>
                  <a:srgbClr val="FFFFFF"/>
                </a:solidFill>
              </a:rPr>
              <a:t>I’m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lacking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energy</a:t>
            </a:r>
            <a:r>
              <a:rPr lang="es-ES_tradnl" b="1" dirty="0" smtClean="0">
                <a:solidFill>
                  <a:srgbClr val="FFFFFF"/>
                </a:solidFill>
              </a:rPr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	</a:t>
            </a:r>
            <a:r>
              <a:rPr lang="es-ES_tradnl" b="1" i="1" dirty="0" smtClean="0">
                <a:solidFill>
                  <a:srgbClr val="00FF00"/>
                </a:solidFill>
              </a:rPr>
              <a:t>Me falta la </a:t>
            </a:r>
            <a:r>
              <a:rPr lang="es-ES_tradnl" b="1" i="1" dirty="0" err="1" smtClean="0">
                <a:solidFill>
                  <a:srgbClr val="00FF00"/>
                </a:solidFill>
              </a:rPr>
              <a:t>energ</a:t>
            </a:r>
            <a:r>
              <a:rPr lang="en-US" b="1" i="1" dirty="0" err="1" smtClean="0">
                <a:solidFill>
                  <a:srgbClr val="00FF00"/>
                </a:solidFill>
                <a:cs typeface="Arial" charset="0"/>
              </a:rPr>
              <a:t>í</a:t>
            </a:r>
            <a:r>
              <a:rPr lang="es-ES_tradnl" b="1" i="1" dirty="0" smtClean="0">
                <a:solidFill>
                  <a:srgbClr val="00FF00"/>
                </a:solidFill>
              </a:rPr>
              <a:t>a.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4. </a:t>
            </a:r>
            <a:r>
              <a:rPr lang="es-ES_tradnl" b="1" dirty="0" err="1" smtClean="0">
                <a:solidFill>
                  <a:srgbClr val="FFFFFF"/>
                </a:solidFill>
              </a:rPr>
              <a:t>Funny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movies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make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us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laugh</a:t>
            </a:r>
            <a:r>
              <a:rPr lang="es-ES_tradnl" b="1" dirty="0" smtClean="0">
                <a:solidFill>
                  <a:srgbClr val="FFFFFF"/>
                </a:solidFill>
              </a:rPr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	 </a:t>
            </a:r>
            <a:r>
              <a:rPr lang="es-ES_tradnl" b="1" i="1" dirty="0" smtClean="0">
                <a:solidFill>
                  <a:srgbClr val="00FF00"/>
                </a:solidFill>
              </a:rPr>
              <a:t>Nos dan risa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i="1" dirty="0" smtClean="0">
                <a:solidFill>
                  <a:srgbClr val="00FF00"/>
                </a:solidFill>
              </a:rPr>
              <a:t>las </a:t>
            </a:r>
            <a:r>
              <a:rPr lang="es-ES_tradnl" b="1" i="1" dirty="0" err="1" smtClean="0">
                <a:solidFill>
                  <a:srgbClr val="00FF00"/>
                </a:solidFill>
              </a:rPr>
              <a:t>pel</a:t>
            </a:r>
            <a:r>
              <a:rPr lang="en-US" b="1" i="1" dirty="0" err="1" smtClean="0">
                <a:solidFill>
                  <a:srgbClr val="00FF00"/>
                </a:solidFill>
                <a:cs typeface="Arial" charset="0"/>
              </a:rPr>
              <a:t>í</a:t>
            </a:r>
            <a:r>
              <a:rPr lang="es-ES_tradnl" b="1" i="1" dirty="0" smtClean="0">
                <a:solidFill>
                  <a:srgbClr val="00FF00"/>
                </a:solidFill>
              </a:rPr>
              <a:t>culas c</a:t>
            </a:r>
            <a:r>
              <a:rPr lang="en-US" b="1" i="1" dirty="0" err="1" smtClean="0">
                <a:solidFill>
                  <a:srgbClr val="00FF00"/>
                </a:solidFill>
                <a:cs typeface="Arial" charset="0"/>
              </a:rPr>
              <a:t>ó</a:t>
            </a:r>
            <a:r>
              <a:rPr lang="es-ES_tradnl" b="1" i="1" dirty="0" smtClean="0">
                <a:solidFill>
                  <a:srgbClr val="00FF00"/>
                </a:solidFill>
              </a:rPr>
              <a:t>micas.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5. Long </a:t>
            </a:r>
            <a:r>
              <a:rPr lang="es-ES_tradnl" b="1" dirty="0" err="1" smtClean="0">
                <a:solidFill>
                  <a:srgbClr val="FFFFFF"/>
                </a:solidFill>
              </a:rPr>
              <a:t>lines</a:t>
            </a:r>
            <a:r>
              <a:rPr lang="es-ES_tradnl" b="1" dirty="0" smtClean="0">
                <a:solidFill>
                  <a:srgbClr val="FFFFFF"/>
                </a:solidFill>
              </a:rPr>
              <a:t> (colas) </a:t>
            </a:r>
            <a:r>
              <a:rPr lang="es-ES_tradnl" b="1" dirty="0" err="1" smtClean="0">
                <a:solidFill>
                  <a:srgbClr val="FFFFFF"/>
                </a:solidFill>
              </a:rPr>
              <a:t>bother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her</a:t>
            </a:r>
            <a:r>
              <a:rPr lang="es-ES_tradnl" b="1" dirty="0" smtClean="0">
                <a:solidFill>
                  <a:srgbClr val="FFFFFF"/>
                </a:solidFill>
              </a:rPr>
              <a:t>.</a:t>
            </a: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s-ES_tradnl" b="1" dirty="0" smtClean="0">
                <a:solidFill>
                  <a:srgbClr val="FFFFFF"/>
                </a:solidFill>
              </a:rPr>
              <a:t>	</a:t>
            </a:r>
            <a:r>
              <a:rPr lang="es-ES_tradnl" b="1" i="1" dirty="0" smtClean="0">
                <a:solidFill>
                  <a:srgbClr val="00FF00"/>
                </a:solidFill>
              </a:rPr>
              <a:t>Le molestan las colas largas.</a:t>
            </a:r>
          </a:p>
        </p:txBody>
      </p:sp>
      <p:pic>
        <p:nvPicPr>
          <p:cNvPr id="9220" name="Picture 4" descr="CCG0558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0"/>
            <a:ext cx="12192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04800"/>
            <a:ext cx="8763000" cy="6400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000" b="1" smtClean="0">
                <a:solidFill>
                  <a:srgbClr val="FFFFFF"/>
                </a:solidFill>
              </a:rPr>
              <a:t>6. Politics don’t interest me, but they interest my parents.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000" b="1" smtClean="0">
                <a:solidFill>
                  <a:srgbClr val="FFFFFF"/>
                </a:solidFill>
              </a:rPr>
              <a:t>	</a:t>
            </a:r>
            <a:r>
              <a:rPr lang="es-ES_tradnl" sz="3000" b="1" i="1" smtClean="0">
                <a:solidFill>
                  <a:srgbClr val="00FF00"/>
                </a:solidFill>
              </a:rPr>
              <a:t>A m</a:t>
            </a:r>
            <a:r>
              <a:rPr lang="en-US" sz="3000" b="1" i="1" smtClean="0">
                <a:solidFill>
                  <a:srgbClr val="00FF00"/>
                </a:solidFill>
                <a:cs typeface="Arial" charset="0"/>
              </a:rPr>
              <a:t>í</a:t>
            </a:r>
            <a:r>
              <a:rPr lang="es-ES_tradnl" sz="3000" b="1" i="1" smtClean="0">
                <a:solidFill>
                  <a:srgbClr val="00FF00"/>
                </a:solidFill>
              </a:rPr>
              <a:t> no me interesa la pol</a:t>
            </a:r>
            <a:r>
              <a:rPr lang="en-US" sz="3000" b="1" i="1" smtClean="0">
                <a:solidFill>
                  <a:srgbClr val="00FF00"/>
                </a:solidFill>
                <a:cs typeface="Arial" charset="0"/>
              </a:rPr>
              <a:t>í</a:t>
            </a:r>
            <a:r>
              <a:rPr lang="es-ES_tradnl" sz="3000" b="1" i="1" smtClean="0">
                <a:solidFill>
                  <a:srgbClr val="00FF00"/>
                </a:solidFill>
              </a:rPr>
              <a:t>tica, pero a mis padres, s</a:t>
            </a:r>
            <a:r>
              <a:rPr lang="en-US" sz="3000" b="1" i="1" smtClean="0">
                <a:solidFill>
                  <a:srgbClr val="00FF00"/>
                </a:solidFill>
                <a:cs typeface="Arial" charset="0"/>
              </a:rPr>
              <a:t>í</a:t>
            </a:r>
            <a:r>
              <a:rPr lang="es-ES_tradnl" sz="3000" b="1" i="1" smtClean="0">
                <a:solidFill>
                  <a:srgbClr val="00FF00"/>
                </a:solidFill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000" b="1" smtClean="0">
                <a:solidFill>
                  <a:srgbClr val="FFFFFF"/>
                </a:solidFill>
              </a:rPr>
              <a:t>7. The movie “Thirteen Ghosts” scared me.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000" b="1" smtClean="0">
                <a:solidFill>
                  <a:srgbClr val="FFFFFF"/>
                </a:solidFill>
              </a:rPr>
              <a:t>	</a:t>
            </a:r>
            <a:r>
              <a:rPr lang="es-ES_tradnl" sz="3000" b="1" i="1" smtClean="0">
                <a:solidFill>
                  <a:srgbClr val="00FF00"/>
                </a:solidFill>
              </a:rPr>
              <a:t>Me dio miedo la pel</a:t>
            </a:r>
            <a:r>
              <a:rPr lang="en-US" sz="3000" b="1" i="1" smtClean="0">
                <a:solidFill>
                  <a:srgbClr val="00FF00"/>
                </a:solidFill>
                <a:cs typeface="Arial" charset="0"/>
              </a:rPr>
              <a:t>í</a:t>
            </a:r>
            <a:r>
              <a:rPr lang="es-ES_tradnl" sz="3000" b="1" i="1" smtClean="0">
                <a:solidFill>
                  <a:srgbClr val="00FF00"/>
                </a:solidFill>
              </a:rPr>
              <a:t>cula “Trece fantasmas.”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000" b="1" smtClean="0">
                <a:solidFill>
                  <a:srgbClr val="FFFFFF"/>
                </a:solidFill>
              </a:rPr>
              <a:t>8. That poem makes me sad.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000" b="1" smtClean="0">
                <a:solidFill>
                  <a:srgbClr val="FFFFFF"/>
                </a:solidFill>
              </a:rPr>
              <a:t>	</a:t>
            </a:r>
            <a:r>
              <a:rPr lang="es-ES_tradnl" sz="3000" b="1" i="1" smtClean="0">
                <a:solidFill>
                  <a:srgbClr val="00FF00"/>
                </a:solidFill>
              </a:rPr>
              <a:t>Me da pena ese poema.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000" b="1" smtClean="0">
                <a:solidFill>
                  <a:srgbClr val="FFFFFF"/>
                </a:solidFill>
              </a:rPr>
              <a:t>9. We like Clarisa and Isabel.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000" b="1" smtClean="0">
                <a:solidFill>
                  <a:srgbClr val="FFFFFF"/>
                </a:solidFill>
              </a:rPr>
              <a:t>	</a:t>
            </a:r>
            <a:r>
              <a:rPr lang="es-ES_tradnl" sz="3000" b="1" i="1" smtClean="0">
                <a:solidFill>
                  <a:srgbClr val="00FF00"/>
                </a:solidFill>
              </a:rPr>
              <a:t>Nos caen bien Clarisa e Isabel.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000" b="1" smtClean="0">
                <a:solidFill>
                  <a:srgbClr val="FFFFFF"/>
                </a:solidFill>
              </a:rPr>
              <a:t>10. That blue rose fascinates them.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3000" b="1" smtClean="0">
                <a:solidFill>
                  <a:srgbClr val="FFFFFF"/>
                </a:solidFill>
              </a:rPr>
              <a:t>	</a:t>
            </a:r>
            <a:r>
              <a:rPr lang="es-ES_tradnl" sz="3000" b="1" i="1" smtClean="0">
                <a:solidFill>
                  <a:srgbClr val="00FF00"/>
                </a:solidFill>
              </a:rPr>
              <a:t>Les fascina esa rosa azul.</a:t>
            </a:r>
          </a:p>
        </p:txBody>
      </p:sp>
      <p:pic>
        <p:nvPicPr>
          <p:cNvPr id="10243" name="Picture 4" descr="FOC0133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34200" y="4419600"/>
            <a:ext cx="2057400" cy="2005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7BB"/>
            </a:gs>
            <a:gs pos="50000">
              <a:srgbClr val="FFFFFF"/>
            </a:gs>
            <a:gs pos="100000">
              <a:srgbClr val="FFE7B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1676400" y="3733800"/>
            <a:ext cx="5416868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 dirty="0" err="1" smtClean="0"/>
              <a:t>Mis</a:t>
            </a:r>
            <a:r>
              <a:rPr lang="en-US" sz="3200" b="1" dirty="0" smtClean="0"/>
              <a:t> amigos y </a:t>
            </a:r>
            <a:r>
              <a:rPr lang="en-US" sz="3200" b="1" dirty="0" err="1" smtClean="0"/>
              <a:t>yo</a:t>
            </a:r>
            <a:r>
              <a:rPr lang="en-US" sz="3200" b="1" dirty="0" smtClean="0"/>
              <a:t> </a:t>
            </a:r>
            <a:r>
              <a:rPr lang="es-ES_tradnl" sz="3200" b="1" dirty="0" smtClean="0"/>
              <a:t>/ </a:t>
            </a:r>
            <a:r>
              <a:rPr lang="es-ES_tradnl" sz="3200" b="1" dirty="0"/>
              <a:t>encantar</a:t>
            </a:r>
          </a:p>
        </p:txBody>
      </p:sp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411163" y="152400"/>
            <a:ext cx="8732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>
                <a:latin typeface="Impact" pitchFamily="34" charset="0"/>
              </a:rPr>
              <a:t>FORMEN ORACIONES USANDO LAS SIGUIENTES PISTAS.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533400"/>
            <a:ext cx="5295900" cy="35306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304800" y="5105400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</a:t>
            </a:r>
            <a:r>
              <a:rPr lang="en-US" sz="3600" b="1" dirty="0" err="1" smtClean="0"/>
              <a:t>mis</a:t>
            </a:r>
            <a:r>
              <a:rPr lang="en-US" sz="3600" b="1" dirty="0" smtClean="0"/>
              <a:t> amigos y a </a:t>
            </a:r>
            <a:r>
              <a:rPr lang="en-US" sz="3600" b="1" dirty="0" err="1" smtClean="0"/>
              <a:t>mí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encantan</a:t>
            </a:r>
            <a:r>
              <a:rPr lang="en-US" sz="3600" b="1" dirty="0" smtClean="0"/>
              <a:t> los </a:t>
            </a:r>
            <a:r>
              <a:rPr lang="en-US" sz="3600" b="1" dirty="0" err="1" smtClean="0"/>
              <a:t>animales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7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7BB"/>
            </a:gs>
            <a:gs pos="50000">
              <a:srgbClr val="FFFFFF"/>
            </a:gs>
            <a:gs pos="100000">
              <a:srgbClr val="FFE7B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3" name="Picture 5" descr="SSGP14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143000"/>
            <a:ext cx="2376488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3962400" y="2057400"/>
            <a:ext cx="469872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800" b="1" dirty="0"/>
              <a:t>Enrique y Marta / interesar</a:t>
            </a:r>
          </a:p>
        </p:txBody>
      </p:sp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411163" y="152400"/>
            <a:ext cx="8732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>
                <a:latin typeface="Impact" pitchFamily="34" charset="0"/>
              </a:rPr>
              <a:t>FORMEN ORACIONES USANDO LAS SIGUIENTES PISTAS.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33400" y="47244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Enrique y a Marta les </a:t>
            </a:r>
            <a:r>
              <a:rPr lang="en-US" sz="3600" b="1" dirty="0" err="1" smtClean="0"/>
              <a:t>interesa</a:t>
            </a:r>
            <a:r>
              <a:rPr lang="en-US" sz="3600" b="1" dirty="0" smtClean="0"/>
              <a:t> el </a:t>
            </a:r>
            <a:r>
              <a:rPr lang="en-US" sz="3600" b="1" dirty="0" err="1" smtClean="0"/>
              <a:t>béisbol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256334275"/>
      </p:ext>
    </p:extLst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8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7BB"/>
            </a:gs>
            <a:gs pos="50000">
              <a:srgbClr val="FFFFFF"/>
            </a:gs>
            <a:gs pos="100000">
              <a:srgbClr val="FFE7B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4" name="Picture 6" descr="FOC073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066800"/>
            <a:ext cx="1755775" cy="292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3962400" y="2133600"/>
            <a:ext cx="2438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3200" b="1" dirty="0"/>
              <a:t>nosotros / dar </a:t>
            </a:r>
            <a:r>
              <a:rPr lang="es-ES_tradnl" sz="3200" b="1" dirty="0" smtClean="0"/>
              <a:t>miedo</a:t>
            </a:r>
            <a:endParaRPr lang="es-ES_tradnl" sz="3200" b="1" dirty="0"/>
          </a:p>
        </p:txBody>
      </p:sp>
      <p:pic>
        <p:nvPicPr>
          <p:cNvPr id="37901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2260600"/>
            <a:ext cx="1112838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411163" y="152400"/>
            <a:ext cx="8732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>
                <a:latin typeface="Impact" pitchFamily="34" charset="0"/>
              </a:rPr>
              <a:t>FORMEN ORACIONES USANDO LAS SIGUIENTES PISTAS.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09600" y="4419600"/>
            <a:ext cx="739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Nos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miedo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fantasmas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673867940"/>
      </p:ext>
    </p:extLst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9" grpId="0"/>
      <p:bldP spid="1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7BB"/>
            </a:gs>
            <a:gs pos="50000">
              <a:srgbClr val="FFFFFF"/>
            </a:gs>
            <a:gs pos="100000">
              <a:srgbClr val="FFE7B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828800"/>
            <a:ext cx="1731963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900" name="Text Box 12"/>
          <p:cNvSpPr txBox="1">
            <a:spLocks noChangeArrowheads="1"/>
          </p:cNvSpPr>
          <p:nvPr/>
        </p:nvSpPr>
        <p:spPr bwMode="auto">
          <a:xfrm>
            <a:off x="4267200" y="2286000"/>
            <a:ext cx="22371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600" b="1" dirty="0" smtClean="0"/>
              <a:t>yo </a:t>
            </a:r>
            <a:r>
              <a:rPr lang="es-ES_tradnl" sz="3600" b="1" dirty="0"/>
              <a:t>/ faltar</a:t>
            </a:r>
          </a:p>
        </p:txBody>
      </p:sp>
      <p:sp>
        <p:nvSpPr>
          <p:cNvPr id="12299" name="Text Box 14"/>
          <p:cNvSpPr txBox="1">
            <a:spLocks noChangeArrowheads="1"/>
          </p:cNvSpPr>
          <p:nvPr/>
        </p:nvSpPr>
        <p:spPr bwMode="auto">
          <a:xfrm>
            <a:off x="411163" y="152400"/>
            <a:ext cx="87328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 dirty="0">
                <a:latin typeface="Impact" pitchFamily="34" charset="0"/>
              </a:rPr>
              <a:t>FORMEN ORACIONES USANDO LAS SIGUIENTES PISTAS.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828800" y="3962400"/>
            <a:ext cx="487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Me </a:t>
            </a:r>
            <a:r>
              <a:rPr lang="en-US" sz="3600" b="1" dirty="0" err="1" smtClean="0"/>
              <a:t>falta</a:t>
            </a:r>
            <a:r>
              <a:rPr lang="en-US" sz="3600" b="1" dirty="0" smtClean="0"/>
              <a:t> el </a:t>
            </a:r>
            <a:r>
              <a:rPr lang="en-US" sz="3600" b="1" dirty="0" err="1" smtClean="0"/>
              <a:t>dinero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593153"/>
      </p:ext>
    </p:extLst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900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7BB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WEATH1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81000"/>
            <a:ext cx="298608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4343400" y="1066800"/>
            <a:ext cx="27908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400" b="1" dirty="0"/>
              <a:t>la se</a:t>
            </a:r>
            <a:r>
              <a:rPr lang="en-US" sz="2400" b="1" dirty="0" err="1">
                <a:cs typeface="Arial" charset="0"/>
              </a:rPr>
              <a:t>ñ</a:t>
            </a:r>
            <a:r>
              <a:rPr lang="es-ES_tradnl" sz="2400" b="1" dirty="0"/>
              <a:t>ora </a:t>
            </a:r>
            <a:r>
              <a:rPr lang="es-ES_tradnl" sz="2400" b="1" dirty="0" err="1"/>
              <a:t>Gomez</a:t>
            </a:r>
            <a:r>
              <a:rPr lang="es-ES_tradnl" sz="2400" b="1" dirty="0"/>
              <a:t> /</a:t>
            </a:r>
          </a:p>
          <a:p>
            <a:r>
              <a:rPr lang="es-ES_tradnl" sz="2400" b="1" dirty="0"/>
              <a:t> molestar</a:t>
            </a:r>
          </a:p>
        </p:txBody>
      </p:sp>
      <p:sp>
        <p:nvSpPr>
          <p:cNvPr id="38928" name="Text Box 16"/>
          <p:cNvSpPr txBox="1">
            <a:spLocks noChangeArrowheads="1"/>
          </p:cNvSpPr>
          <p:nvPr/>
        </p:nvSpPr>
        <p:spPr bwMode="auto">
          <a:xfrm>
            <a:off x="228600" y="1828800"/>
            <a:ext cx="1849384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3200" b="1" dirty="0"/>
              <a:t>el viento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0" y="3429000"/>
            <a:ext cx="906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la </a:t>
            </a:r>
            <a:r>
              <a:rPr lang="en-US" sz="3600" b="1" dirty="0" err="1" smtClean="0"/>
              <a:t>señora</a:t>
            </a:r>
            <a:r>
              <a:rPr lang="en-US" sz="3600" b="1" dirty="0" smtClean="0"/>
              <a:t> Gomez le </a:t>
            </a:r>
            <a:r>
              <a:rPr lang="en-US" sz="3600" b="1" dirty="0" err="1" smtClean="0"/>
              <a:t>molesta</a:t>
            </a:r>
            <a:r>
              <a:rPr lang="en-US" sz="3600" b="1" dirty="0" smtClean="0"/>
              <a:t> el </a:t>
            </a:r>
            <a:r>
              <a:rPr lang="en-US" sz="3600" b="1" dirty="0" err="1" smtClean="0"/>
              <a:t>viento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/>
      <p:bldP spid="38928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7BB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8" name="Picture 6" descr="FOC058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609600"/>
            <a:ext cx="18288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495800" y="1066800"/>
            <a:ext cx="3048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 dirty="0"/>
              <a:t>Arturo / doler</a:t>
            </a:r>
          </a:p>
        </p:txBody>
      </p:sp>
      <p:pic>
        <p:nvPicPr>
          <p:cNvPr id="38920" name="Picture 8" descr="FOC0588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14400" y="609600"/>
            <a:ext cx="1828800" cy="135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09600" y="3962400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 Arturo le </a:t>
            </a:r>
            <a:r>
              <a:rPr lang="en-US" sz="3600" b="1" dirty="0" err="1" smtClean="0"/>
              <a:t>duelen</a:t>
            </a:r>
            <a:r>
              <a:rPr lang="en-US" sz="3600" b="1" dirty="0" smtClean="0"/>
              <a:t> los </a:t>
            </a:r>
            <a:r>
              <a:rPr lang="en-US" sz="3600" b="1" dirty="0" err="1" smtClean="0"/>
              <a:t>tobillos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47433361"/>
      </p:ext>
    </p:extLst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7BB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9" name="Text Box 7"/>
          <p:cNvSpPr txBox="1">
            <a:spLocks noChangeArrowheads="1"/>
          </p:cNvSpPr>
          <p:nvPr/>
        </p:nvSpPr>
        <p:spPr bwMode="auto">
          <a:xfrm>
            <a:off x="4495800" y="1066800"/>
            <a:ext cx="3048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3200" b="1" dirty="0" smtClean="0"/>
              <a:t>nosotros </a:t>
            </a:r>
            <a:r>
              <a:rPr lang="es-ES_tradnl" sz="3200" b="1" dirty="0"/>
              <a:t>/ </a:t>
            </a:r>
            <a:r>
              <a:rPr lang="es-ES_tradnl" sz="3200" b="1" dirty="0" smtClean="0"/>
              <a:t>dar asco</a:t>
            </a:r>
            <a:endParaRPr lang="es-ES_tradnl" sz="3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3962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Nos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asco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las</a:t>
            </a:r>
            <a:r>
              <a:rPr lang="en-US" sz="3600" b="1" dirty="0" smtClean="0"/>
              <a:t> cucarachas.</a:t>
            </a:r>
            <a:endParaRPr lang="en-US" sz="3600" b="1" dirty="0"/>
          </a:p>
        </p:txBody>
      </p:sp>
      <p:pic>
        <p:nvPicPr>
          <p:cNvPr id="3" name="Picture 2" descr="images.jpg"/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889" b="97778" l="1778" r="98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1712" t="30583"/>
          <a:stretch/>
        </p:blipFill>
        <p:spPr>
          <a:xfrm>
            <a:off x="533400" y="457200"/>
            <a:ext cx="1951350" cy="1983609"/>
          </a:xfrm>
          <a:prstGeom prst="rect">
            <a:avLst/>
          </a:prstGeom>
        </p:spPr>
      </p:pic>
      <p:pic>
        <p:nvPicPr>
          <p:cNvPr id="4" name="Picture 3" descr="xguide_roach.jpg.pagespeed.ic.CB7zTaS9f8.jpg"/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455" b="99091" l="4063" r="9406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5874" t="35661" r="23900" b="3740"/>
          <a:stretch/>
        </p:blipFill>
        <p:spPr>
          <a:xfrm>
            <a:off x="1219200" y="1524000"/>
            <a:ext cx="2853979" cy="169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424346"/>
      </p:ext>
    </p:extLst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9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E1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algn="l" eaLnBrk="1" hangingPunct="1"/>
            <a:r>
              <a:rPr lang="es-ES_tradnl" sz="4000" b="1" smtClean="0">
                <a:latin typeface="Comic Sans MS" pitchFamily="66" charset="0"/>
              </a:rPr>
              <a:t>GUSTAR</a:t>
            </a:r>
            <a:r>
              <a:rPr lang="es-ES_tradnl" sz="3600" b="1" smtClean="0">
                <a:latin typeface="Comic Sans MS" pitchFamily="66" charset="0"/>
              </a:rPr>
              <a:t>=to please, to be pleasing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838200"/>
            <a:ext cx="9192126" cy="5791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b="1" dirty="0" smtClean="0">
                <a:latin typeface="NewZurica" pitchFamily="2" charset="0"/>
              </a:rPr>
              <a:t>gusto (I am </a:t>
            </a:r>
            <a:r>
              <a:rPr lang="es-ES_tradnl" sz="2400" b="1" dirty="0" err="1" smtClean="0">
                <a:latin typeface="NewZurica" pitchFamily="2" charset="0"/>
              </a:rPr>
              <a:t>pleasing</a:t>
            </a:r>
            <a:r>
              <a:rPr lang="es-ES_tradnl" sz="2400" b="1" dirty="0" smtClean="0">
                <a:latin typeface="NewZurica" pitchFamily="2" charset="0"/>
              </a:rPr>
              <a:t>)	     	gustamos (</a:t>
            </a:r>
            <a:r>
              <a:rPr lang="es-ES_tradnl" sz="2400" b="1" dirty="0" err="1" smtClean="0">
                <a:latin typeface="NewZurica" pitchFamily="2" charset="0"/>
              </a:rPr>
              <a:t>we</a:t>
            </a:r>
            <a:r>
              <a:rPr lang="es-ES_tradnl" sz="2400" b="1" dirty="0" smtClean="0">
                <a:latin typeface="NewZurica" pitchFamily="2" charset="0"/>
              </a:rPr>
              <a:t> are </a:t>
            </a:r>
            <a:r>
              <a:rPr lang="es-ES_tradnl" sz="2400" b="1" dirty="0" err="1" smtClean="0">
                <a:latin typeface="NewZurica" pitchFamily="2" charset="0"/>
              </a:rPr>
              <a:t>pleasing</a:t>
            </a:r>
            <a:r>
              <a:rPr lang="es-ES_tradnl" sz="2400" b="1" dirty="0" smtClean="0">
                <a:latin typeface="NewZurica" pitchFamily="2" charset="0"/>
              </a:rPr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b="1" dirty="0" smtClean="0">
                <a:latin typeface="NewZurica" pitchFamily="2" charset="0"/>
              </a:rPr>
              <a:t>gustas (</a:t>
            </a:r>
            <a:r>
              <a:rPr lang="es-ES_tradnl" sz="2400" b="1" dirty="0" err="1" smtClean="0">
                <a:latin typeface="NewZurica" pitchFamily="2" charset="0"/>
              </a:rPr>
              <a:t>you</a:t>
            </a:r>
            <a:r>
              <a:rPr lang="es-ES_tradnl" sz="2400" b="1" dirty="0" smtClean="0">
                <a:latin typeface="NewZurica" pitchFamily="2" charset="0"/>
              </a:rPr>
              <a:t> are </a:t>
            </a:r>
            <a:r>
              <a:rPr lang="es-ES_tradnl" sz="2400" b="1" dirty="0" err="1" smtClean="0">
                <a:latin typeface="NewZurica" pitchFamily="2" charset="0"/>
              </a:rPr>
              <a:t>pleasing</a:t>
            </a:r>
            <a:r>
              <a:rPr lang="es-ES_tradnl" sz="2400" b="1" dirty="0" smtClean="0">
                <a:latin typeface="NewZurica" pitchFamily="2" charset="0"/>
              </a:rPr>
              <a:t>) 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400" b="1" dirty="0" smtClean="0">
                <a:latin typeface="NewZurica" pitchFamily="2" charset="0"/>
              </a:rPr>
              <a:t>gust</a:t>
            </a:r>
            <a:r>
              <a:rPr lang="es-ES_tradnl" sz="2400" b="1" dirty="0" smtClean="0">
                <a:solidFill>
                  <a:srgbClr val="CC0000"/>
                </a:solidFill>
                <a:latin typeface="NewZurica" pitchFamily="2" charset="0"/>
              </a:rPr>
              <a:t>a</a:t>
            </a:r>
            <a:r>
              <a:rPr lang="es-ES_tradnl" sz="2400" b="1" dirty="0" smtClean="0">
                <a:latin typeface="NewZurica" pitchFamily="2" charset="0"/>
              </a:rPr>
              <a:t> (</a:t>
            </a:r>
            <a:r>
              <a:rPr lang="es-ES_tradnl" sz="2400" b="1" dirty="0" err="1" smtClean="0">
                <a:solidFill>
                  <a:srgbClr val="CC0000"/>
                </a:solidFill>
                <a:latin typeface="NewZurica" pitchFamily="2" charset="0"/>
              </a:rPr>
              <a:t>it</a:t>
            </a:r>
            <a:r>
              <a:rPr lang="es-ES_tradnl" sz="2400" b="1" dirty="0" smtClean="0">
                <a:solidFill>
                  <a:srgbClr val="CC0000"/>
                </a:solidFill>
                <a:latin typeface="NewZurica" pitchFamily="2" charset="0"/>
              </a:rPr>
              <a:t> </a:t>
            </a:r>
            <a:r>
              <a:rPr lang="es-ES_tradnl" sz="2400" b="1" dirty="0" err="1" smtClean="0">
                <a:solidFill>
                  <a:srgbClr val="CC0000"/>
                </a:solidFill>
                <a:latin typeface="NewZurica" pitchFamily="2" charset="0"/>
              </a:rPr>
              <a:t>is</a:t>
            </a:r>
            <a:r>
              <a:rPr lang="es-ES_tradnl" sz="2400" b="1" dirty="0" smtClean="0">
                <a:latin typeface="NewZurica" pitchFamily="2" charset="0"/>
              </a:rPr>
              <a:t> </a:t>
            </a:r>
            <a:r>
              <a:rPr lang="es-ES_tradnl" sz="2400" b="1" dirty="0" err="1" smtClean="0">
                <a:latin typeface="NewZurica" pitchFamily="2" charset="0"/>
              </a:rPr>
              <a:t>pleasing</a:t>
            </a:r>
            <a:r>
              <a:rPr lang="es-ES_tradnl" sz="2400" b="1" dirty="0" smtClean="0">
                <a:latin typeface="NewZurica" pitchFamily="2" charset="0"/>
              </a:rPr>
              <a:t>)	     	gust</a:t>
            </a:r>
            <a:r>
              <a:rPr lang="es-ES_tradnl" sz="2400" b="1" dirty="0" smtClean="0">
                <a:solidFill>
                  <a:srgbClr val="CC0000"/>
                </a:solidFill>
                <a:latin typeface="NewZurica" pitchFamily="2" charset="0"/>
              </a:rPr>
              <a:t>an</a:t>
            </a:r>
            <a:r>
              <a:rPr lang="es-ES_tradnl" sz="2400" b="1" dirty="0" smtClean="0">
                <a:latin typeface="NewZurica" pitchFamily="2" charset="0"/>
              </a:rPr>
              <a:t> (</a:t>
            </a:r>
            <a:r>
              <a:rPr lang="es-ES_tradnl" sz="2400" b="1" dirty="0" err="1" smtClean="0">
                <a:solidFill>
                  <a:srgbClr val="CC0000"/>
                </a:solidFill>
                <a:latin typeface="NewZurica" pitchFamily="2" charset="0"/>
              </a:rPr>
              <a:t>they</a:t>
            </a:r>
            <a:r>
              <a:rPr lang="es-ES_tradnl" sz="2400" b="1" dirty="0" smtClean="0">
                <a:solidFill>
                  <a:srgbClr val="CC0000"/>
                </a:solidFill>
                <a:latin typeface="NewZurica" pitchFamily="2" charset="0"/>
              </a:rPr>
              <a:t> are </a:t>
            </a:r>
            <a:r>
              <a:rPr lang="es-ES_tradnl" sz="2400" b="1" dirty="0" err="1" smtClean="0">
                <a:latin typeface="NewZurica" pitchFamily="2" charset="0"/>
              </a:rPr>
              <a:t>pleasing</a:t>
            </a:r>
            <a:r>
              <a:rPr lang="es-ES_tradnl" sz="2000" b="1" dirty="0"/>
              <a:t>)</a:t>
            </a:r>
            <a:r>
              <a:rPr lang="es-ES_tradnl" sz="1800" b="1" dirty="0" smtClean="0">
                <a:latin typeface="NewZurica" pitchFamily="2" charset="0"/>
              </a:rPr>
              <a:t>			</a:t>
            </a:r>
            <a:r>
              <a:rPr lang="es-ES_tradnl" sz="2600" b="1" dirty="0" smtClean="0">
                <a:latin typeface="NewZurica" pitchFamily="2" charset="0"/>
              </a:rPr>
              <a:t>						</a:t>
            </a:r>
            <a:endParaRPr lang="es-ES_tradnl" sz="1200" b="1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800" b="1" dirty="0" smtClean="0">
                <a:solidFill>
                  <a:srgbClr val="003399"/>
                </a:solidFill>
                <a:latin typeface="NewZurica" pitchFamily="2" charset="0"/>
              </a:rPr>
              <a:t>Me </a:t>
            </a:r>
            <a:r>
              <a:rPr lang="es-ES_tradnl" sz="2800" b="1" dirty="0" smtClean="0">
                <a:latin typeface="NewZurica" pitchFamily="2" charset="0"/>
              </a:rPr>
              <a:t>gust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a.				</a:t>
            </a:r>
            <a:r>
              <a:rPr lang="es-ES_tradnl" sz="2800" b="1" dirty="0" smtClean="0">
                <a:solidFill>
                  <a:srgbClr val="003399"/>
                </a:solidFill>
                <a:latin typeface="NewZurica" pitchFamily="2" charset="0"/>
              </a:rPr>
              <a:t>Me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 </a:t>
            </a:r>
            <a:r>
              <a:rPr lang="es-ES_tradnl" sz="2800" b="1" dirty="0" smtClean="0">
                <a:latin typeface="NewZurica" pitchFamily="2" charset="0"/>
              </a:rPr>
              <a:t>gust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an.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800" b="1" dirty="0" err="1" smtClean="0">
                <a:solidFill>
                  <a:srgbClr val="CC0000"/>
                </a:solidFill>
                <a:latin typeface="NewZurica" pitchFamily="2" charset="0"/>
              </a:rPr>
              <a:t>It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 </a:t>
            </a:r>
            <a:r>
              <a:rPr lang="es-ES_tradnl" sz="2800" b="1" dirty="0" err="1" smtClean="0">
                <a:solidFill>
                  <a:srgbClr val="CC0000"/>
                </a:solidFill>
                <a:latin typeface="NewZurica" pitchFamily="2" charset="0"/>
              </a:rPr>
              <a:t>is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 </a:t>
            </a:r>
            <a:r>
              <a:rPr lang="es-ES_tradnl" sz="2800" b="1" dirty="0" err="1" smtClean="0">
                <a:latin typeface="NewZurica" pitchFamily="2" charset="0"/>
              </a:rPr>
              <a:t>pleasing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 </a:t>
            </a:r>
            <a:r>
              <a:rPr lang="es-ES_tradnl" sz="2800" b="1" dirty="0" smtClean="0">
                <a:solidFill>
                  <a:srgbClr val="003399"/>
                </a:solidFill>
                <a:latin typeface="NewZurica" pitchFamily="2" charset="0"/>
              </a:rPr>
              <a:t>to me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.	</a:t>
            </a:r>
            <a:r>
              <a:rPr lang="es-ES_tradnl" sz="2800" b="1" dirty="0">
                <a:solidFill>
                  <a:srgbClr val="CC0000"/>
                </a:solidFill>
                <a:latin typeface="NewZurica" pitchFamily="2" charset="0"/>
              </a:rPr>
              <a:t> 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      </a:t>
            </a:r>
            <a:r>
              <a:rPr lang="es-ES_tradnl" sz="2800" b="1" dirty="0" err="1" smtClean="0">
                <a:solidFill>
                  <a:srgbClr val="CC0000"/>
                </a:solidFill>
                <a:latin typeface="NewZurica" pitchFamily="2" charset="0"/>
              </a:rPr>
              <a:t>They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 are </a:t>
            </a:r>
            <a:r>
              <a:rPr lang="es-ES_tradnl" sz="2800" b="1" dirty="0" err="1" smtClean="0">
                <a:latin typeface="NewZurica" pitchFamily="2" charset="0"/>
              </a:rPr>
              <a:t>pleasing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 </a:t>
            </a:r>
            <a:r>
              <a:rPr lang="es-ES_tradnl" sz="2800" b="1" dirty="0" smtClean="0">
                <a:solidFill>
                  <a:srgbClr val="003399"/>
                </a:solidFill>
                <a:latin typeface="NewZurica" pitchFamily="2" charset="0"/>
              </a:rPr>
              <a:t>to me</a:t>
            </a:r>
            <a:r>
              <a:rPr lang="es-ES_tradnl" sz="2800" b="1" dirty="0" smtClean="0">
                <a:solidFill>
                  <a:srgbClr val="CC0000"/>
                </a:solidFill>
                <a:latin typeface="NewZurica" pitchFamily="2" charset="0"/>
              </a:rPr>
              <a:t>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sz="2800" b="1" dirty="0" smtClean="0">
              <a:solidFill>
                <a:srgbClr val="CC0000"/>
              </a:solidFill>
              <a:latin typeface="NewZurica" pitchFamily="2" charset="0"/>
            </a:endParaRPr>
          </a:p>
          <a:p>
            <a:pPr eaLnBrk="1" hangingPunct="1">
              <a:lnSpc>
                <a:spcPct val="90000"/>
              </a:lnSpc>
              <a:buNone/>
            </a:pPr>
            <a:r>
              <a:rPr lang="es-ES_tradnl" sz="2000" b="1" dirty="0" smtClean="0">
                <a:solidFill>
                  <a:srgbClr val="003399"/>
                </a:solidFill>
                <a:latin typeface="NewZurica" pitchFamily="2" charset="0"/>
              </a:rPr>
              <a:t>(A + </a:t>
            </a:r>
            <a:r>
              <a:rPr lang="es-ES_tradnl" sz="2000" b="1" i="1" dirty="0" err="1" smtClean="0">
                <a:solidFill>
                  <a:srgbClr val="003399"/>
                </a:solidFill>
                <a:latin typeface="NewZurica" pitchFamily="2" charset="0"/>
              </a:rPr>
              <a:t>person</a:t>
            </a:r>
            <a:r>
              <a:rPr lang="es-ES_tradnl" sz="2000" b="1" dirty="0" smtClean="0">
                <a:solidFill>
                  <a:srgbClr val="003399"/>
                </a:solidFill>
                <a:latin typeface="NewZurica" pitchFamily="2" charset="0"/>
              </a:rPr>
              <a:t>) + me, te, le</a:t>
            </a:r>
            <a:r>
              <a:rPr lang="es-ES_tradnl" sz="2000" b="1" dirty="0" smtClean="0">
                <a:latin typeface="NewZurica" pitchFamily="2" charset="0"/>
              </a:rPr>
              <a:t> </a:t>
            </a:r>
            <a:r>
              <a:rPr lang="es-ES_tradnl" sz="2000" b="1" dirty="0" smtClean="0">
                <a:solidFill>
                  <a:srgbClr val="003399"/>
                </a:solidFill>
                <a:latin typeface="NewZurica" pitchFamily="2" charset="0"/>
              </a:rPr>
              <a:t>nos, </a:t>
            </a:r>
            <a:r>
              <a:rPr lang="es-ES_tradnl" sz="2000" b="1" dirty="0">
                <a:solidFill>
                  <a:srgbClr val="003399"/>
                </a:solidFill>
                <a:latin typeface="NewZurica" pitchFamily="2" charset="0"/>
              </a:rPr>
              <a:t>les</a:t>
            </a:r>
            <a:r>
              <a:rPr lang="es-ES_tradnl" sz="2000" b="1" i="1" dirty="0">
                <a:solidFill>
                  <a:srgbClr val="CC0000"/>
                </a:solidFill>
                <a:latin typeface="NewZurica" pitchFamily="2" charset="0"/>
              </a:rPr>
              <a:t> </a:t>
            </a:r>
            <a:r>
              <a:rPr lang="es-ES_tradnl" sz="2000" b="1" dirty="0" smtClean="0">
                <a:latin typeface="NewZurica" pitchFamily="2" charset="0"/>
              </a:rPr>
              <a:t>+ gusta </a:t>
            </a:r>
            <a:r>
              <a:rPr lang="es-ES_tradnl" sz="2000" b="1" dirty="0" smtClean="0">
                <a:solidFill>
                  <a:srgbClr val="CC0000"/>
                </a:solidFill>
                <a:latin typeface="NewZurica" pitchFamily="2" charset="0"/>
              </a:rPr>
              <a:t>+ singular </a:t>
            </a:r>
            <a:r>
              <a:rPr lang="es-ES_tradnl" sz="2000" b="1" i="1" dirty="0" err="1" smtClean="0">
                <a:solidFill>
                  <a:srgbClr val="CC0000"/>
                </a:solidFill>
                <a:latin typeface="NewZurica" pitchFamily="2" charset="0"/>
              </a:rPr>
              <a:t>noun</a:t>
            </a:r>
            <a:r>
              <a:rPr lang="es-ES_tradnl" sz="2000" b="1" i="1" dirty="0">
                <a:solidFill>
                  <a:srgbClr val="CC0000"/>
                </a:solidFill>
                <a:latin typeface="NewZurica" pitchFamily="2" charset="0"/>
              </a:rPr>
              <a:t> </a:t>
            </a:r>
            <a:r>
              <a:rPr lang="es-ES_tradnl" sz="2000" b="1" i="1" dirty="0" err="1" smtClean="0">
                <a:solidFill>
                  <a:srgbClr val="CC0000"/>
                </a:solidFill>
                <a:latin typeface="NewZurica" pitchFamily="2" charset="0"/>
              </a:rPr>
              <a:t>or</a:t>
            </a:r>
            <a:r>
              <a:rPr lang="es-ES_tradnl" sz="2000" b="1" i="1" dirty="0" smtClean="0">
                <a:solidFill>
                  <a:srgbClr val="CC0000"/>
                </a:solidFill>
                <a:latin typeface="NewZurica" pitchFamily="2" charset="0"/>
              </a:rPr>
              <a:t>  </a:t>
            </a:r>
            <a:r>
              <a:rPr lang="es-ES_tradnl" sz="2000" b="1" i="1" dirty="0" err="1" smtClean="0">
                <a:solidFill>
                  <a:srgbClr val="CC0000"/>
                </a:solidFill>
                <a:latin typeface="NewZurica" pitchFamily="2" charset="0"/>
              </a:rPr>
              <a:t>infinitive</a:t>
            </a:r>
            <a:endParaRPr lang="es-ES_tradnl" sz="2000" b="1" i="1" dirty="0">
              <a:solidFill>
                <a:srgbClr val="CC0000"/>
              </a:solidFill>
              <a:latin typeface="NewZurica" pitchFamily="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800" b="1" i="1" dirty="0" smtClean="0">
                <a:solidFill>
                  <a:srgbClr val="CC0000"/>
                </a:solidFill>
                <a:latin typeface="NewZurica" pitchFamily="2" charset="0"/>
              </a:rPr>
              <a:t>				</a:t>
            </a:r>
            <a:r>
              <a:rPr lang="es-ES_tradnl" sz="2800" b="1" dirty="0" smtClean="0">
                <a:latin typeface="NewZurica" pitchFamily="2" charset="0"/>
              </a:rPr>
              <a:t>            </a:t>
            </a:r>
            <a:r>
              <a:rPr lang="es-ES_tradnl" sz="2000" b="1" dirty="0" smtClean="0">
                <a:latin typeface="NewZurica" pitchFamily="2" charset="0"/>
              </a:rPr>
              <a:t>+ gustan </a:t>
            </a:r>
            <a:r>
              <a:rPr lang="es-ES_tradnl" sz="2000" b="1" i="1" dirty="0" smtClean="0">
                <a:solidFill>
                  <a:srgbClr val="CC0000"/>
                </a:solidFill>
                <a:latin typeface="NewZurica" pitchFamily="2" charset="0"/>
              </a:rPr>
              <a:t>+ plural </a:t>
            </a:r>
            <a:r>
              <a:rPr lang="es-ES_tradnl" sz="2000" b="1" i="1" dirty="0" err="1" smtClean="0">
                <a:solidFill>
                  <a:srgbClr val="CC0000"/>
                </a:solidFill>
                <a:latin typeface="NewZurica" pitchFamily="2" charset="0"/>
              </a:rPr>
              <a:t>nouns</a:t>
            </a:r>
            <a:r>
              <a:rPr lang="es-ES_tradnl" sz="2800" b="1" i="1" dirty="0" smtClean="0">
                <a:solidFill>
                  <a:srgbClr val="CC0000"/>
                </a:solidFill>
                <a:latin typeface="NewZurica" pitchFamily="2" charset="0"/>
              </a:rPr>
              <a:t>		   	</a:t>
            </a:r>
            <a:endParaRPr lang="es-ES_tradnl" sz="2800" b="1" dirty="0" smtClean="0">
              <a:latin typeface="NewZurica" pitchFamily="2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800" b="1" dirty="0" smtClean="0">
                <a:latin typeface="NewZurica" pitchFamily="2" charset="0"/>
              </a:rPr>
              <a:t>A Juan le gusta jugar al ajedrez.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s-ES_tradnl" sz="2800" b="1" dirty="0" smtClean="0">
                <a:latin typeface="NewZurica" pitchFamily="2" charset="0"/>
              </a:rPr>
              <a:t>A m</a:t>
            </a:r>
            <a:r>
              <a:rPr lang="en-US" sz="2800" b="1" dirty="0" err="1" smtClean="0">
                <a:latin typeface="NewZurica" pitchFamily="2" charset="0"/>
              </a:rPr>
              <a:t>í</a:t>
            </a:r>
            <a:r>
              <a:rPr lang="es-ES_tradnl" sz="2800" b="1" dirty="0" smtClean="0">
                <a:latin typeface="NewZurica" pitchFamily="2" charset="0"/>
              </a:rPr>
              <a:t> me gustan los gatos pero a mi hermana, no.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152400" y="1066800"/>
            <a:ext cx="3200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52400" y="1447800"/>
            <a:ext cx="3124200" cy="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4724400" y="990600"/>
            <a:ext cx="3463090" cy="3991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296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717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717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1000" fill="hold"/>
                                        <p:tgtEl>
                                          <p:spTgt spid="717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717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7BB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457200"/>
            <a:ext cx="120967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533400"/>
            <a:ext cx="1371600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8925" name="Picture 13" descr="FOC0376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685800"/>
            <a:ext cx="1736725" cy="20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6" name="Text Box 14"/>
          <p:cNvSpPr txBox="1">
            <a:spLocks noChangeArrowheads="1"/>
          </p:cNvSpPr>
          <p:nvPr/>
        </p:nvSpPr>
        <p:spPr bwMode="auto">
          <a:xfrm>
            <a:off x="5105400" y="1600200"/>
            <a:ext cx="3429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3200" b="1" dirty="0"/>
              <a:t>el ni</a:t>
            </a:r>
            <a:r>
              <a:rPr lang="en-US" sz="3200" b="1" dirty="0" err="1">
                <a:cs typeface="Arial" charset="0"/>
              </a:rPr>
              <a:t>ñ</a:t>
            </a:r>
            <a:r>
              <a:rPr lang="es-ES_tradnl" sz="3200" b="1" dirty="0"/>
              <a:t>o / dar </a:t>
            </a:r>
            <a:r>
              <a:rPr lang="es-ES_tradnl" sz="3200" b="1" dirty="0" smtClean="0"/>
              <a:t>terror</a:t>
            </a:r>
            <a:endParaRPr lang="es-ES_tradnl" sz="3200" b="1" dirty="0"/>
          </a:p>
        </p:txBody>
      </p:sp>
      <p:sp>
        <p:nvSpPr>
          <p:cNvPr id="38927" name="Text Box 15"/>
          <p:cNvSpPr txBox="1">
            <a:spLocks noChangeArrowheads="1"/>
          </p:cNvSpPr>
          <p:nvPr/>
        </p:nvSpPr>
        <p:spPr bwMode="auto">
          <a:xfrm>
            <a:off x="304800" y="1752600"/>
            <a:ext cx="1621833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800" b="1" dirty="0"/>
              <a:t>los</a:t>
            </a:r>
          </a:p>
          <a:p>
            <a:r>
              <a:rPr lang="es-ES_tradnl" sz="2800" b="1" dirty="0"/>
              <a:t>payasos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81000" y="3962400"/>
            <a:ext cx="845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/>
              <a:t>Al </a:t>
            </a:r>
            <a:r>
              <a:rPr lang="en-US" sz="3600" b="1" dirty="0" err="1" smtClean="0"/>
              <a:t>niño</a:t>
            </a:r>
            <a:r>
              <a:rPr lang="en-US" sz="3600" b="1" dirty="0" smtClean="0"/>
              <a:t> le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smtClean="0"/>
              <a:t>terror </a:t>
            </a:r>
            <a:r>
              <a:rPr lang="en-US" sz="3600" b="1" dirty="0" smtClean="0"/>
              <a:t>los </a:t>
            </a:r>
            <a:r>
              <a:rPr lang="en-US" sz="3600" b="1" dirty="0" err="1" smtClean="0"/>
              <a:t>payasos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506341279"/>
      </p:ext>
    </p:extLst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6" grpId="0"/>
      <p:bldP spid="38927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7BB"/>
            </a:gs>
            <a:gs pos="100000">
              <a:srgbClr val="FFFFFF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21" name="Picture 9" descr="HMCL404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685800"/>
            <a:ext cx="21717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22" name="Text Box 10"/>
          <p:cNvSpPr txBox="1">
            <a:spLocks noChangeArrowheads="1"/>
          </p:cNvSpPr>
          <p:nvPr/>
        </p:nvSpPr>
        <p:spPr bwMode="auto">
          <a:xfrm>
            <a:off x="4648200" y="1752600"/>
            <a:ext cx="43434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3200" b="1" dirty="0"/>
              <a:t>nosotros / caer bien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44196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Nos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cae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bien</a:t>
            </a:r>
            <a:r>
              <a:rPr lang="en-US" sz="3600" b="1" dirty="0" smtClean="0"/>
              <a:t> la </a:t>
            </a:r>
            <a:r>
              <a:rPr lang="en-US" sz="3600" b="1" dirty="0" err="1" smtClean="0"/>
              <a:t>niña</a:t>
            </a:r>
            <a:r>
              <a:rPr lang="en-US" sz="3600" b="1" dirty="0" smtClean="0"/>
              <a:t>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33375680"/>
      </p:ext>
    </p:extLst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89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2" grpId="0"/>
      <p:bldP spid="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pPr eaLnBrk="1" hangingPunct="1"/>
            <a:r>
              <a:rPr lang="es-ES_tradnl" sz="4000" b="1" smtClean="0">
                <a:solidFill>
                  <a:schemeClr val="bg1"/>
                </a:solidFill>
              </a:rPr>
              <a:t>Hagan preguntas que produzcan la informaci</a:t>
            </a:r>
            <a:r>
              <a:rPr lang="en-US" sz="4000" b="1" smtClean="0">
                <a:solidFill>
                  <a:schemeClr val="bg1"/>
                </a:solidFill>
                <a:cs typeface="Arial" charset="0"/>
              </a:rPr>
              <a:t>ó</a:t>
            </a:r>
            <a:r>
              <a:rPr lang="es-ES_tradnl" sz="4000" b="1" smtClean="0">
                <a:solidFill>
                  <a:schemeClr val="bg1"/>
                </a:solidFill>
              </a:rPr>
              <a:t>n siguiente.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s-ES_tradnl" sz="2600" b="1" smtClean="0">
                <a:solidFill>
                  <a:schemeClr val="bg1"/>
                </a:solidFill>
              </a:rPr>
              <a:t>1. S</a:t>
            </a:r>
            <a:r>
              <a:rPr lang="en-US" sz="2600" b="1" smtClean="0">
                <a:solidFill>
                  <a:schemeClr val="bg1"/>
                </a:solidFill>
                <a:cs typeface="Arial" charset="0"/>
              </a:rPr>
              <a:t>í</a:t>
            </a:r>
            <a:r>
              <a:rPr lang="es-ES_tradnl" sz="2600" b="1" smtClean="0">
                <a:solidFill>
                  <a:schemeClr val="bg1"/>
                </a:solidFill>
              </a:rPr>
              <a:t>, me gustaron las ruinas.</a:t>
            </a:r>
          </a:p>
          <a:p>
            <a:pPr marL="990600" lvl="1" indent="-533400" eaLnBrk="1" hangingPunct="1">
              <a:buFontTx/>
              <a:buNone/>
            </a:pPr>
            <a:r>
              <a:rPr lang="en-US" sz="2600" b="1" i="1" smtClean="0">
                <a:cs typeface="Arial" charset="0"/>
              </a:rPr>
              <a:t>¿</a:t>
            </a:r>
            <a:r>
              <a:rPr lang="es-ES_tradnl" sz="2600" b="1" i="1" smtClean="0"/>
              <a:t>Te gustaron las ruinas?</a:t>
            </a:r>
          </a:p>
          <a:p>
            <a:pPr marL="609600" indent="-609600" eaLnBrk="1" hangingPunct="1">
              <a:buFontTx/>
              <a:buNone/>
            </a:pPr>
            <a:r>
              <a:rPr lang="es-ES_tradnl" sz="2600" b="1" smtClean="0">
                <a:solidFill>
                  <a:schemeClr val="bg1"/>
                </a:solidFill>
              </a:rPr>
              <a:t>2. S</a:t>
            </a:r>
            <a:r>
              <a:rPr lang="en-US" sz="2600" b="1" smtClean="0">
                <a:solidFill>
                  <a:schemeClr val="bg1"/>
                </a:solidFill>
                <a:cs typeface="Arial" charset="0"/>
              </a:rPr>
              <a:t>í</a:t>
            </a:r>
            <a:r>
              <a:rPr lang="es-ES_tradnl" sz="2600" b="1" smtClean="0">
                <a:solidFill>
                  <a:schemeClr val="bg1"/>
                </a:solidFill>
              </a:rPr>
              <a:t>, nos dan asco sus acciones.</a:t>
            </a:r>
          </a:p>
          <a:p>
            <a:pPr marL="990600" lvl="1" indent="-533400" eaLnBrk="1" hangingPunct="1">
              <a:buFontTx/>
              <a:buNone/>
            </a:pPr>
            <a:r>
              <a:rPr lang="en-US" sz="2600" b="1" i="1" smtClean="0">
                <a:cs typeface="Arial" charset="0"/>
              </a:rPr>
              <a:t>¿</a:t>
            </a:r>
            <a:r>
              <a:rPr lang="es-ES_tradnl" sz="2600" b="1" i="1" smtClean="0"/>
              <a:t>Les dan asco sus acciones?</a:t>
            </a:r>
          </a:p>
          <a:p>
            <a:pPr marL="609600" indent="-609600" eaLnBrk="1" hangingPunct="1">
              <a:buFontTx/>
              <a:buNone/>
            </a:pPr>
            <a:r>
              <a:rPr lang="es-ES_tradnl" sz="2600" b="1" smtClean="0">
                <a:solidFill>
                  <a:schemeClr val="bg1"/>
                </a:solidFill>
              </a:rPr>
              <a:t>3. No, a </a:t>
            </a:r>
            <a:r>
              <a:rPr lang="en-US" sz="2600" b="1" smtClean="0">
                <a:solidFill>
                  <a:schemeClr val="bg1"/>
                </a:solidFill>
                <a:cs typeface="Arial" charset="0"/>
              </a:rPr>
              <a:t>é</a:t>
            </a:r>
            <a:r>
              <a:rPr lang="es-ES_tradnl" sz="2600" b="1" smtClean="0">
                <a:solidFill>
                  <a:schemeClr val="bg1"/>
                </a:solidFill>
              </a:rPr>
              <a:t>l no le interesa mi coche viejo.</a:t>
            </a:r>
          </a:p>
          <a:p>
            <a:pPr marL="990600" lvl="1" indent="-533400" eaLnBrk="1" hangingPunct="1">
              <a:buFontTx/>
              <a:buNone/>
            </a:pPr>
            <a:r>
              <a:rPr lang="en-US" sz="2600" b="1" i="1" smtClean="0">
                <a:cs typeface="Arial" charset="0"/>
              </a:rPr>
              <a:t>¿</a:t>
            </a:r>
            <a:r>
              <a:rPr lang="es-ES_tradnl" sz="2600" b="1" i="1" smtClean="0"/>
              <a:t>Le interesa a </a:t>
            </a:r>
            <a:r>
              <a:rPr lang="en-US" sz="2600" b="1" i="1" smtClean="0">
                <a:cs typeface="Arial" charset="0"/>
              </a:rPr>
              <a:t>é</a:t>
            </a:r>
            <a:r>
              <a:rPr lang="es-ES_tradnl" sz="2600" b="1" i="1" smtClean="0"/>
              <a:t>l tu coche viejo?</a:t>
            </a:r>
          </a:p>
          <a:p>
            <a:pPr marL="609600" indent="-609600" eaLnBrk="1" hangingPunct="1">
              <a:buFontTx/>
              <a:buNone/>
            </a:pPr>
            <a:r>
              <a:rPr lang="es-ES_tradnl" sz="2600" b="1" smtClean="0">
                <a:solidFill>
                  <a:schemeClr val="bg1"/>
                </a:solidFill>
              </a:rPr>
              <a:t>4. S</a:t>
            </a:r>
            <a:r>
              <a:rPr lang="en-US" sz="2600" b="1" smtClean="0">
                <a:solidFill>
                  <a:schemeClr val="bg1"/>
                </a:solidFill>
                <a:cs typeface="Arial" charset="0"/>
              </a:rPr>
              <a:t>í</a:t>
            </a:r>
            <a:r>
              <a:rPr lang="es-ES_tradnl" sz="2600" b="1" smtClean="0">
                <a:solidFill>
                  <a:schemeClr val="bg1"/>
                </a:solidFill>
              </a:rPr>
              <a:t>, la cena est</a:t>
            </a:r>
            <a:r>
              <a:rPr lang="en-US" sz="2600" b="1" smtClean="0">
                <a:solidFill>
                  <a:schemeClr val="bg1"/>
                </a:solidFill>
                <a:cs typeface="Arial" charset="0"/>
              </a:rPr>
              <a:t>á</a:t>
            </a:r>
            <a:r>
              <a:rPr lang="es-ES_tradnl" sz="2600" b="1" smtClean="0">
                <a:solidFill>
                  <a:schemeClr val="bg1"/>
                </a:solidFill>
              </a:rPr>
              <a:t> lista.</a:t>
            </a:r>
          </a:p>
          <a:p>
            <a:pPr marL="609600" indent="-609600" eaLnBrk="1" hangingPunct="1">
              <a:buFontTx/>
              <a:buNone/>
            </a:pPr>
            <a:r>
              <a:rPr lang="es-ES_tradnl" sz="2600" b="1" smtClean="0"/>
              <a:t>	</a:t>
            </a:r>
            <a:r>
              <a:rPr lang="en-US" sz="2600" b="1" i="1" smtClean="0">
                <a:cs typeface="Arial" charset="0"/>
              </a:rPr>
              <a:t>¿</a:t>
            </a:r>
            <a:r>
              <a:rPr lang="es-ES_tradnl" sz="2600" b="1" i="1" smtClean="0"/>
              <a:t>Est</a:t>
            </a:r>
            <a:r>
              <a:rPr lang="en-US" sz="2600" b="1" i="1" smtClean="0">
                <a:cs typeface="Arial" charset="0"/>
              </a:rPr>
              <a:t>á</a:t>
            </a:r>
            <a:r>
              <a:rPr lang="es-ES_tradnl" sz="2600" b="1" i="1" smtClean="0"/>
              <a:t> lista la cena?</a:t>
            </a:r>
          </a:p>
          <a:p>
            <a:pPr marL="609600" indent="-609600" eaLnBrk="1" hangingPunct="1">
              <a:buFontTx/>
              <a:buNone/>
            </a:pPr>
            <a:r>
              <a:rPr lang="es-ES_tradnl" sz="2600" b="1" smtClean="0">
                <a:solidFill>
                  <a:schemeClr val="bg1"/>
                </a:solidFill>
              </a:rPr>
              <a:t>5. S</a:t>
            </a:r>
            <a:r>
              <a:rPr lang="en-US" sz="2600" b="1" smtClean="0">
                <a:solidFill>
                  <a:schemeClr val="bg1"/>
                </a:solidFill>
                <a:cs typeface="Arial" charset="0"/>
              </a:rPr>
              <a:t>í</a:t>
            </a:r>
            <a:r>
              <a:rPr lang="es-ES_tradnl" sz="2600" b="1" smtClean="0">
                <a:solidFill>
                  <a:schemeClr val="bg1"/>
                </a:solidFill>
              </a:rPr>
              <a:t>, me gusta estudiar porque quiero aprender.</a:t>
            </a:r>
          </a:p>
          <a:p>
            <a:pPr marL="609600" indent="-609600" eaLnBrk="1" hangingPunct="1">
              <a:buFontTx/>
              <a:buNone/>
            </a:pPr>
            <a:r>
              <a:rPr lang="es-ES_tradnl" sz="2600" b="1" smtClean="0"/>
              <a:t>	</a:t>
            </a:r>
            <a:r>
              <a:rPr lang="en-US" sz="2600" b="1" i="1" smtClean="0">
                <a:cs typeface="Arial" charset="0"/>
              </a:rPr>
              <a:t>¿</a:t>
            </a:r>
            <a:r>
              <a:rPr lang="es-ES_tradnl" sz="2600" b="1" i="1" smtClean="0"/>
              <a:t>Te gusta estudiar?</a:t>
            </a:r>
            <a:endParaRPr lang="es-ES_tradnl" sz="2600" i="1" smtClean="0"/>
          </a:p>
        </p:txBody>
      </p:sp>
    </p:spTree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E1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229600" cy="6477000"/>
          </a:xfrm>
        </p:spPr>
        <p:txBody>
          <a:bodyPr/>
          <a:lstStyle/>
          <a:p>
            <a:pPr eaLnBrk="1" hangingPunct="1"/>
            <a:r>
              <a:rPr lang="es-ES_tradnl" b="1" dirty="0" err="1" smtClean="0"/>
              <a:t>The</a:t>
            </a:r>
            <a:r>
              <a:rPr lang="es-ES_tradnl" b="1" dirty="0" smtClean="0"/>
              <a:t> gustar </a:t>
            </a:r>
            <a:r>
              <a:rPr lang="es-ES_tradnl" b="1" dirty="0" err="1" smtClean="0"/>
              <a:t>verb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is</a:t>
            </a:r>
            <a:r>
              <a:rPr lang="es-ES_tradnl" b="1" dirty="0" smtClean="0"/>
              <a:t> singular </a:t>
            </a:r>
            <a:r>
              <a:rPr lang="es-ES_tradnl" b="1" dirty="0" err="1" smtClean="0"/>
              <a:t>before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action</a:t>
            </a:r>
            <a:r>
              <a:rPr lang="es-ES_tradnl" b="1" dirty="0" smtClean="0"/>
              <a:t>, </a:t>
            </a:r>
            <a:r>
              <a:rPr lang="es-ES_tradnl" b="1" dirty="0" err="1" smtClean="0"/>
              <a:t>which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always</a:t>
            </a:r>
            <a:r>
              <a:rPr lang="es-ES_tradnl" b="1" dirty="0" smtClean="0"/>
              <a:t> in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infinitive</a:t>
            </a:r>
            <a:r>
              <a:rPr lang="es-ES_tradnl" b="1" dirty="0" smtClean="0"/>
              <a:t>, </a:t>
            </a:r>
            <a:r>
              <a:rPr lang="es-ES_tradnl" b="1" dirty="0" err="1" smtClean="0"/>
              <a:t>even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if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there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is</a:t>
            </a:r>
            <a:r>
              <a:rPr lang="es-ES_tradnl" b="1" dirty="0" smtClean="0"/>
              <a:t> more </a:t>
            </a:r>
            <a:r>
              <a:rPr lang="es-ES_tradnl" b="1" dirty="0" err="1" smtClean="0"/>
              <a:t>than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one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verb</a:t>
            </a:r>
            <a:r>
              <a:rPr lang="es-ES_tradnl" b="1" dirty="0" smtClean="0"/>
              <a:t>.</a:t>
            </a:r>
          </a:p>
          <a:p>
            <a:pPr lvl="1" eaLnBrk="1" hangingPunct="1"/>
            <a:r>
              <a:rPr lang="es-ES_tradnl" b="1" i="1" dirty="0" smtClean="0">
                <a:solidFill>
                  <a:schemeClr val="bg1"/>
                </a:solidFill>
              </a:rPr>
              <a:t>Nos gusta esquiar y nadar</a:t>
            </a:r>
            <a:r>
              <a:rPr lang="es-ES_tradnl" b="1" i="1" dirty="0" smtClean="0">
                <a:solidFill>
                  <a:srgbClr val="62081D"/>
                </a:solidFill>
              </a:rPr>
              <a:t>.</a:t>
            </a:r>
          </a:p>
          <a:p>
            <a:pPr eaLnBrk="1" hangingPunct="1"/>
            <a:r>
              <a:rPr lang="es-ES_tradnl" b="1" dirty="0" err="1" smtClean="0"/>
              <a:t>When</a:t>
            </a:r>
            <a:r>
              <a:rPr lang="es-ES_tradnl" b="1" dirty="0" smtClean="0"/>
              <a:t> a </a:t>
            </a:r>
            <a:r>
              <a:rPr lang="es-ES_tradnl" b="1" dirty="0" err="1" smtClean="0"/>
              <a:t>noun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used</a:t>
            </a:r>
            <a:r>
              <a:rPr lang="es-ES_tradnl" b="1" dirty="0" smtClean="0"/>
              <a:t>,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article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absolutely</a:t>
            </a:r>
            <a:r>
              <a:rPr lang="es-ES_tradnl" b="1" dirty="0" smtClean="0"/>
              <a:t> </a:t>
            </a:r>
            <a:r>
              <a:rPr lang="es-ES_tradnl" b="1" dirty="0" err="1" smtClean="0"/>
              <a:t>necessary</a:t>
            </a:r>
            <a:r>
              <a:rPr lang="es-ES_tradnl" b="1" dirty="0" smtClean="0"/>
              <a:t>.</a:t>
            </a:r>
          </a:p>
          <a:p>
            <a:pPr lvl="1" eaLnBrk="1" hangingPunct="1"/>
            <a:r>
              <a:rPr lang="es-ES_tradnl" b="1" i="1" dirty="0" smtClean="0">
                <a:solidFill>
                  <a:schemeClr val="bg1"/>
                </a:solidFill>
              </a:rPr>
              <a:t>Me gustan los gatos.</a:t>
            </a:r>
            <a:r>
              <a:rPr lang="es-ES_tradnl" b="1" dirty="0" smtClean="0">
                <a:solidFill>
                  <a:schemeClr val="bg1"/>
                </a:solidFill>
              </a:rPr>
              <a:t>   </a:t>
            </a:r>
          </a:p>
          <a:p>
            <a:pPr eaLnBrk="1" hangingPunct="1"/>
            <a:r>
              <a:rPr lang="es-ES_tradnl" b="1" dirty="0" smtClean="0"/>
              <a:t>Use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plural of gustar </a:t>
            </a:r>
            <a:r>
              <a:rPr lang="es-ES_tradnl" b="1" dirty="0" err="1" smtClean="0"/>
              <a:t>with</a:t>
            </a:r>
            <a:r>
              <a:rPr lang="es-ES_tradnl" b="1" dirty="0" smtClean="0"/>
              <a:t> plural </a:t>
            </a:r>
            <a:r>
              <a:rPr lang="es-ES_tradnl" b="1" dirty="0" err="1" smtClean="0"/>
              <a:t>nouns</a:t>
            </a:r>
            <a:r>
              <a:rPr lang="es-ES_tradnl" b="1" dirty="0" smtClean="0"/>
              <a:t>.</a:t>
            </a:r>
          </a:p>
          <a:p>
            <a:pPr lvl="1" eaLnBrk="1" hangingPunct="1"/>
            <a:r>
              <a:rPr lang="es-ES_tradnl" b="1" i="1" dirty="0" smtClean="0">
                <a:solidFill>
                  <a:schemeClr val="bg1"/>
                </a:solidFill>
              </a:rPr>
              <a:t>Me gustan el futbol y la </a:t>
            </a:r>
            <a:r>
              <a:rPr lang="es-ES_tradnl" b="1" i="1" dirty="0" err="1" smtClean="0">
                <a:solidFill>
                  <a:schemeClr val="bg1"/>
                </a:solidFill>
              </a:rPr>
              <a:t>natacion</a:t>
            </a:r>
            <a:r>
              <a:rPr lang="es-ES_tradnl" b="1" i="1" dirty="0" smtClean="0">
                <a:solidFill>
                  <a:schemeClr val="bg1"/>
                </a:solidFill>
              </a:rPr>
              <a:t>.</a:t>
            </a:r>
          </a:p>
          <a:p>
            <a:pPr lvl="1" eaLnBrk="1" hangingPunct="1"/>
            <a:r>
              <a:rPr lang="es-ES_tradnl" b="1" i="1" dirty="0" smtClean="0">
                <a:solidFill>
                  <a:schemeClr val="bg1"/>
                </a:solidFill>
              </a:rPr>
              <a:t>Me encantan los gatos.</a:t>
            </a:r>
          </a:p>
        </p:txBody>
      </p:sp>
      <p:sp>
        <p:nvSpPr>
          <p:cNvPr id="6" name="Oval 5"/>
          <p:cNvSpPr/>
          <p:nvPr/>
        </p:nvSpPr>
        <p:spPr>
          <a:xfrm>
            <a:off x="2819400" y="3352800"/>
            <a:ext cx="685800" cy="533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2E1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915400" cy="64770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indirect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object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pronouns</a:t>
            </a:r>
            <a:r>
              <a:rPr lang="es-ES_tradnl" b="1" dirty="0" smtClean="0"/>
              <a:t> are </a:t>
            </a:r>
            <a:r>
              <a:rPr lang="es-ES_tradnl" b="1" dirty="0" err="1" smtClean="0"/>
              <a:t>used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with</a:t>
            </a:r>
            <a:r>
              <a:rPr lang="es-ES_tradnl" b="1" dirty="0" smtClean="0"/>
              <a:t> gustar </a:t>
            </a:r>
            <a:r>
              <a:rPr lang="es-ES_tradnl" b="1" dirty="0" err="1" smtClean="0"/>
              <a:t>verbs</a:t>
            </a:r>
            <a:r>
              <a:rPr lang="es-ES_tradnl" b="1" dirty="0" smtClean="0"/>
              <a:t>.</a:t>
            </a:r>
          </a:p>
          <a:p>
            <a:pPr marL="0" indent="0" eaLnBrk="1" hangingPunct="1">
              <a:buNone/>
            </a:pPr>
            <a:endParaRPr lang="es-ES_tradnl" sz="1400" b="1" dirty="0" smtClean="0"/>
          </a:p>
          <a:p>
            <a:pPr marL="0" indent="0" eaLnBrk="1" hangingPunct="1">
              <a:buNone/>
            </a:pPr>
            <a:r>
              <a:rPr lang="es-ES_tradnl" b="1" dirty="0" smtClean="0"/>
              <a:t>a mí       		me    	</a:t>
            </a:r>
            <a:r>
              <a:rPr lang="es-ES_tradnl" b="1" dirty="0" err="1" smtClean="0">
                <a:solidFill>
                  <a:schemeClr val="bg1"/>
                </a:solidFill>
              </a:rPr>
              <a:t>to</a:t>
            </a:r>
            <a:r>
              <a:rPr lang="es-ES_tradnl" b="1" dirty="0" smtClean="0">
                <a:solidFill>
                  <a:schemeClr val="bg1"/>
                </a:solidFill>
              </a:rPr>
              <a:t> me</a:t>
            </a:r>
          </a:p>
          <a:p>
            <a:pPr marL="0" indent="0" eaLnBrk="1" hangingPunct="1">
              <a:buNone/>
            </a:pPr>
            <a:r>
              <a:rPr lang="es-ES_tradnl" b="1" dirty="0" smtClean="0"/>
              <a:t>a ti			te		</a:t>
            </a:r>
            <a:r>
              <a:rPr lang="es-ES_tradnl" b="1" dirty="0" err="1" smtClean="0">
                <a:solidFill>
                  <a:srgbClr val="FFFFFF"/>
                </a:solidFill>
              </a:rPr>
              <a:t>to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you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marL="0" indent="0" eaLnBrk="1" hangingPunct="1">
              <a:buNone/>
            </a:pPr>
            <a:r>
              <a:rPr lang="es-ES_tradnl" b="1" dirty="0" smtClean="0"/>
              <a:t>a él			le		</a:t>
            </a:r>
            <a:r>
              <a:rPr lang="es-ES_tradnl" b="1" dirty="0" err="1" smtClean="0">
                <a:solidFill>
                  <a:srgbClr val="FFFFFF"/>
                </a:solidFill>
              </a:rPr>
              <a:t>to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him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marL="0" indent="0" eaLnBrk="1" hangingPunct="1">
              <a:buNone/>
            </a:pPr>
            <a:r>
              <a:rPr lang="es-ES_tradnl" b="1" dirty="0" smtClean="0"/>
              <a:t>a ella		le		</a:t>
            </a:r>
            <a:r>
              <a:rPr lang="es-ES_tradnl" b="1" dirty="0" err="1" smtClean="0">
                <a:solidFill>
                  <a:srgbClr val="FFFFFF"/>
                </a:solidFill>
              </a:rPr>
              <a:t>to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her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marL="0" indent="0" eaLnBrk="1" hangingPunct="1">
              <a:buNone/>
            </a:pPr>
            <a:r>
              <a:rPr lang="es-ES_tradnl" b="1" dirty="0" smtClean="0"/>
              <a:t>a usted		le		</a:t>
            </a:r>
            <a:r>
              <a:rPr lang="es-ES_tradnl" b="1" dirty="0" err="1" smtClean="0">
                <a:solidFill>
                  <a:srgbClr val="FFFFFF"/>
                </a:solidFill>
              </a:rPr>
              <a:t>to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you</a:t>
            </a:r>
            <a:r>
              <a:rPr lang="es-ES_tradnl" b="1" dirty="0" smtClean="0">
                <a:solidFill>
                  <a:srgbClr val="FFFFFF"/>
                </a:solidFill>
              </a:rPr>
              <a:t> (usted)</a:t>
            </a:r>
          </a:p>
          <a:p>
            <a:pPr marL="0" indent="0" eaLnBrk="1" hangingPunct="1">
              <a:buNone/>
            </a:pPr>
            <a:r>
              <a:rPr lang="es-ES_tradnl" b="1" dirty="0" smtClean="0"/>
              <a:t>a nosotros   	nos		</a:t>
            </a:r>
            <a:r>
              <a:rPr lang="es-ES_tradnl" b="1" dirty="0" err="1" smtClean="0">
                <a:solidFill>
                  <a:srgbClr val="FFFFFF"/>
                </a:solidFill>
              </a:rPr>
              <a:t>to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us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marL="0" indent="0" eaLnBrk="1" hangingPunct="1">
              <a:buNone/>
            </a:pPr>
            <a:r>
              <a:rPr lang="es-ES_tradnl" b="1" dirty="0" smtClean="0"/>
              <a:t>a ellos		les		</a:t>
            </a:r>
            <a:r>
              <a:rPr lang="es-ES_tradnl" b="1" dirty="0" err="1" smtClean="0">
                <a:solidFill>
                  <a:srgbClr val="FFFFFF"/>
                </a:solidFill>
              </a:rPr>
              <a:t>to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them</a:t>
            </a:r>
            <a:endParaRPr lang="es-ES_tradnl" b="1" dirty="0" smtClean="0">
              <a:solidFill>
                <a:srgbClr val="FFFFFF"/>
              </a:solidFill>
            </a:endParaRPr>
          </a:p>
          <a:p>
            <a:pPr marL="0" indent="0" eaLnBrk="1" hangingPunct="1">
              <a:buNone/>
            </a:pPr>
            <a:r>
              <a:rPr lang="es-ES_tradnl" b="1" dirty="0" smtClean="0"/>
              <a:t>a ustedes	les		</a:t>
            </a:r>
            <a:r>
              <a:rPr lang="es-ES_tradnl" b="1" dirty="0" err="1" smtClean="0">
                <a:solidFill>
                  <a:srgbClr val="FFFFFF"/>
                </a:solidFill>
              </a:rPr>
              <a:t>to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you</a:t>
            </a:r>
            <a:r>
              <a:rPr lang="es-ES_tradnl" b="1" dirty="0" smtClean="0">
                <a:solidFill>
                  <a:srgbClr val="FFFFFF"/>
                </a:solidFill>
              </a:rPr>
              <a:t> </a:t>
            </a:r>
            <a:r>
              <a:rPr lang="es-ES_tradnl" b="1" dirty="0" err="1" smtClean="0">
                <a:solidFill>
                  <a:srgbClr val="FFFFFF"/>
                </a:solidFill>
              </a:rPr>
              <a:t>all</a:t>
            </a:r>
            <a:r>
              <a:rPr lang="es-ES_tradnl" b="1" dirty="0" smtClean="0">
                <a:solidFill>
                  <a:srgbClr val="FFFFFF"/>
                </a:solidFill>
              </a:rPr>
              <a:t> (ustedes)</a:t>
            </a:r>
          </a:p>
        </p:txBody>
      </p:sp>
    </p:spTree>
    <p:extLst>
      <p:ext uri="{BB962C8B-B14F-4D97-AF65-F5344CB8AC3E}">
        <p14:creationId xmlns:p14="http://schemas.microsoft.com/office/powerpoint/2010/main" val="2864032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84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E5F0"/>
            </a:gs>
            <a:gs pos="50000">
              <a:srgbClr val="FFA7CB"/>
            </a:gs>
            <a:gs pos="100000">
              <a:srgbClr val="FFE5F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eaLnBrk="1" hangingPunct="1"/>
            <a:r>
              <a:rPr lang="es-ES_tradnl" b="1" smtClean="0"/>
              <a:t>The gustar verb is singular before an action, which is always in the infinitive, even if there is more than one verb.</a:t>
            </a:r>
          </a:p>
          <a:p>
            <a:pPr lvl="1" eaLnBrk="1" hangingPunct="1"/>
            <a:r>
              <a:rPr lang="es-ES_tradnl" b="1" i="1" smtClean="0">
                <a:solidFill>
                  <a:srgbClr val="62081D"/>
                </a:solidFill>
              </a:rPr>
              <a:t>Nos gusta esquiar y nadar.</a:t>
            </a:r>
          </a:p>
          <a:p>
            <a:pPr eaLnBrk="1" hangingPunct="1"/>
            <a:r>
              <a:rPr lang="es-ES_tradnl" b="1" smtClean="0"/>
              <a:t>When a noun is used, the article is absolutely necessary.</a:t>
            </a:r>
          </a:p>
          <a:p>
            <a:pPr lvl="1" eaLnBrk="1" hangingPunct="1"/>
            <a:r>
              <a:rPr lang="es-ES_tradnl" b="1" i="1" smtClean="0">
                <a:solidFill>
                  <a:srgbClr val="62081D"/>
                </a:solidFill>
              </a:rPr>
              <a:t>Me gustan los gatos.</a:t>
            </a:r>
            <a:r>
              <a:rPr lang="es-ES_tradnl" b="1" smtClean="0">
                <a:solidFill>
                  <a:schemeClr val="hlink"/>
                </a:solidFill>
              </a:rPr>
              <a:t>   </a:t>
            </a:r>
          </a:p>
          <a:p>
            <a:pPr eaLnBrk="1" hangingPunct="1"/>
            <a:r>
              <a:rPr lang="es-ES_tradnl" b="1" smtClean="0"/>
              <a:t>Use the plural with plural nouns.</a:t>
            </a:r>
          </a:p>
          <a:p>
            <a:pPr lvl="1" eaLnBrk="1" hangingPunct="1"/>
            <a:r>
              <a:rPr lang="es-ES_tradnl" b="1" i="1" smtClean="0">
                <a:solidFill>
                  <a:srgbClr val="62081D"/>
                </a:solidFill>
              </a:rPr>
              <a:t>Me gustan el futbol y la natacion.</a:t>
            </a:r>
          </a:p>
          <a:p>
            <a:pPr lvl="1" eaLnBrk="1" hangingPunct="1"/>
            <a:r>
              <a:rPr lang="es-ES_tradnl" b="1" i="1" smtClean="0">
                <a:solidFill>
                  <a:srgbClr val="62081D"/>
                </a:solidFill>
              </a:rPr>
              <a:t>Me encantan los gatos.</a:t>
            </a:r>
          </a:p>
        </p:txBody>
      </p:sp>
    </p:spTree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7912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ES_tradnl" b="1" dirty="0" smtClean="0"/>
              <a:t>Use “a” + </a:t>
            </a:r>
            <a:r>
              <a:rPr lang="es-ES_tradnl" b="1" dirty="0" err="1" smtClean="0"/>
              <a:t>name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or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pronoun</a:t>
            </a:r>
            <a:endParaRPr lang="es-ES_tradnl" b="1" dirty="0" smtClean="0"/>
          </a:p>
          <a:p>
            <a:pPr lvl="1" eaLnBrk="1" hangingPunct="1">
              <a:lnSpc>
                <a:spcPct val="90000"/>
              </a:lnSpc>
            </a:pPr>
            <a:r>
              <a:rPr lang="es-ES_tradnl" b="1" dirty="0" err="1" smtClean="0"/>
              <a:t>to</a:t>
            </a:r>
            <a:r>
              <a:rPr lang="es-ES_tradnl" b="1" dirty="0" smtClean="0"/>
              <a:t> </a:t>
            </a:r>
            <a:r>
              <a:rPr lang="es-ES_tradnl" b="1" dirty="0" err="1" smtClean="0"/>
              <a:t>clarify</a:t>
            </a:r>
            <a:r>
              <a:rPr lang="es-ES_tradnl" b="1" dirty="0" smtClean="0"/>
              <a:t> “le” </a:t>
            </a:r>
            <a:r>
              <a:rPr lang="es-ES_tradnl" b="1" dirty="0" err="1" smtClean="0"/>
              <a:t>or</a:t>
            </a:r>
            <a:r>
              <a:rPr lang="es-ES_tradnl" b="1" dirty="0" smtClean="0"/>
              <a:t> “les”</a:t>
            </a:r>
          </a:p>
          <a:p>
            <a:pPr lvl="1" eaLnBrk="1" hangingPunct="1">
              <a:lnSpc>
                <a:spcPct val="90000"/>
              </a:lnSpc>
            </a:pPr>
            <a:r>
              <a:rPr lang="es-ES_tradnl" b="1" dirty="0" smtClean="0"/>
              <a:t>in </a:t>
            </a:r>
            <a:r>
              <a:rPr lang="es-ES_tradnl" b="1" dirty="0" err="1" smtClean="0"/>
              <a:t>comparisons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between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two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or</a:t>
            </a:r>
            <a:r>
              <a:rPr lang="es-ES_tradnl" b="1" dirty="0" smtClean="0"/>
              <a:t> more </a:t>
            </a:r>
            <a:r>
              <a:rPr lang="es-ES_tradnl" b="1" dirty="0" err="1" smtClean="0"/>
              <a:t>people</a:t>
            </a:r>
            <a:endParaRPr lang="es-ES_tradnl" b="1" dirty="0" smtClean="0"/>
          </a:p>
          <a:p>
            <a:pPr lvl="1" eaLnBrk="1" hangingPunct="1">
              <a:lnSpc>
                <a:spcPct val="90000"/>
              </a:lnSpc>
            </a:pPr>
            <a:r>
              <a:rPr lang="es-ES_tradnl" b="1" dirty="0" err="1" smtClean="0"/>
              <a:t>to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add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emphasis</a:t>
            </a:r>
            <a:r>
              <a:rPr lang="es-ES_tradnl" b="1" dirty="0" smtClean="0"/>
              <a:t>  (A mí me gusta.)</a:t>
            </a:r>
          </a:p>
          <a:p>
            <a:pPr eaLnBrk="1" hangingPunct="1">
              <a:lnSpc>
                <a:spcPct val="90000"/>
              </a:lnSpc>
            </a:pPr>
            <a:endParaRPr lang="es-ES_tradnl" b="1" dirty="0" smtClean="0"/>
          </a:p>
          <a:p>
            <a:pPr eaLnBrk="1" hangingPunct="1">
              <a:lnSpc>
                <a:spcPct val="90000"/>
              </a:lnSpc>
            </a:pPr>
            <a:r>
              <a:rPr lang="es-ES_tradnl" b="1" dirty="0" smtClean="0"/>
              <a:t>“a” + </a:t>
            </a:r>
            <a:r>
              <a:rPr lang="es-ES_tradnl" b="1" dirty="0" err="1" smtClean="0"/>
              <a:t>name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or</a:t>
            </a:r>
            <a:r>
              <a:rPr lang="es-ES_tradnl" b="1" dirty="0" smtClean="0"/>
              <a:t> </a:t>
            </a:r>
            <a:r>
              <a:rPr lang="es-ES_tradnl" b="1" dirty="0" err="1" smtClean="0"/>
              <a:t>pronoun</a:t>
            </a:r>
            <a:r>
              <a:rPr lang="es-ES_tradnl" b="1" dirty="0" smtClean="0"/>
              <a:t> can be </a:t>
            </a:r>
            <a:r>
              <a:rPr lang="es-ES_tradnl" b="1" dirty="0" err="1" smtClean="0"/>
              <a:t>used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alone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when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action</a:t>
            </a:r>
            <a:r>
              <a:rPr lang="es-ES_tradnl" b="1" dirty="0" smtClean="0"/>
              <a:t> </a:t>
            </a:r>
            <a:r>
              <a:rPr lang="es-ES_tradnl" b="1" dirty="0" err="1" smtClean="0"/>
              <a:t>is</a:t>
            </a:r>
            <a:r>
              <a:rPr lang="es-ES_tradnl" b="1" dirty="0" smtClean="0"/>
              <a:t> </a:t>
            </a:r>
            <a:r>
              <a:rPr lang="es-ES_tradnl" b="1" dirty="0" err="1" smtClean="0"/>
              <a:t>understood</a:t>
            </a:r>
            <a:endParaRPr lang="es-ES_tradnl" b="1" dirty="0" smtClean="0"/>
          </a:p>
          <a:p>
            <a:pPr lvl="1" eaLnBrk="1" hangingPunct="1">
              <a:lnSpc>
                <a:spcPct val="90000"/>
              </a:lnSpc>
            </a:pPr>
            <a:r>
              <a:rPr lang="es-ES_tradnl" b="1" dirty="0" smtClean="0"/>
              <a:t>A Juan le gusta nadar pero </a:t>
            </a:r>
            <a:r>
              <a:rPr lang="es-ES_tradnl" b="1" dirty="0" smtClean="0">
                <a:solidFill>
                  <a:srgbClr val="003399"/>
                </a:solidFill>
              </a:rPr>
              <a:t>a m</a:t>
            </a:r>
            <a:r>
              <a:rPr lang="en-US" b="1" dirty="0" err="1" smtClean="0">
                <a:solidFill>
                  <a:srgbClr val="003399"/>
                </a:solidFill>
                <a:cs typeface="Arial" charset="0"/>
              </a:rPr>
              <a:t>í</a:t>
            </a:r>
            <a:r>
              <a:rPr lang="es-ES_tradnl" b="1" dirty="0" smtClean="0"/>
              <a:t>, no.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s-ES_tradnl" b="1" dirty="0" smtClean="0"/>
          </a:p>
          <a:p>
            <a:pPr eaLnBrk="1" hangingPunct="1">
              <a:lnSpc>
                <a:spcPct val="90000"/>
              </a:lnSpc>
            </a:pPr>
            <a:r>
              <a:rPr lang="es-ES_tradnl" b="1" dirty="0" err="1" smtClean="0"/>
              <a:t>Conjugate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the</a:t>
            </a:r>
            <a:r>
              <a:rPr lang="es-ES_tradnl" b="1" dirty="0" smtClean="0"/>
              <a:t> gustar-</a:t>
            </a:r>
            <a:r>
              <a:rPr lang="es-ES_tradnl" b="1" dirty="0" err="1" smtClean="0"/>
              <a:t>type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verb</a:t>
            </a:r>
            <a:r>
              <a:rPr lang="es-ES_tradnl" b="1" dirty="0" smtClean="0"/>
              <a:t> </a:t>
            </a:r>
            <a:r>
              <a:rPr lang="es-ES_tradnl" b="1" dirty="0" err="1" smtClean="0"/>
              <a:t>to</a:t>
            </a:r>
            <a:r>
              <a:rPr lang="es-ES_tradnl" b="1" dirty="0" smtClean="0"/>
              <a:t> show tense (gustaba, gustar</a:t>
            </a:r>
            <a:r>
              <a:rPr lang="en-US" b="1" dirty="0" err="1" smtClean="0">
                <a:cs typeface="Arial" charset="0"/>
              </a:rPr>
              <a:t>í</a:t>
            </a:r>
            <a:r>
              <a:rPr lang="es-ES_tradnl" b="1" dirty="0" smtClean="0"/>
              <a:t>a, </a:t>
            </a:r>
            <a:r>
              <a:rPr lang="es-ES_tradnl" b="1" dirty="0" err="1" smtClean="0"/>
              <a:t>gust</a:t>
            </a:r>
            <a:r>
              <a:rPr lang="en-US" b="1" dirty="0" err="1" smtClean="0">
                <a:cs typeface="Arial" charset="0"/>
              </a:rPr>
              <a:t>ó</a:t>
            </a:r>
            <a:r>
              <a:rPr lang="es-ES_tradnl" b="1" dirty="0" smtClean="0"/>
              <a:t>, etc.)</a:t>
            </a:r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31963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412038" y="5126038"/>
            <a:ext cx="1731962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077200" cy="5638800"/>
          </a:xfrm>
          <a:noFill/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s-ES_tradnl" b="1" dirty="0" err="1" smtClean="0"/>
              <a:t>The</a:t>
            </a:r>
            <a:r>
              <a:rPr lang="es-ES_tradnl" b="1" dirty="0" smtClean="0"/>
              <a:t> </a:t>
            </a:r>
            <a:r>
              <a:rPr lang="es-ES_tradnl" b="1" dirty="0" err="1" smtClean="0"/>
              <a:t>sentence</a:t>
            </a:r>
            <a:r>
              <a:rPr lang="es-ES_tradnl" b="1" dirty="0" smtClean="0"/>
              <a:t> can be </a:t>
            </a:r>
            <a:r>
              <a:rPr lang="es-ES_tradnl" b="1" dirty="0" err="1" smtClean="0"/>
              <a:t>divided</a:t>
            </a:r>
            <a:r>
              <a:rPr lang="es-ES_tradnl" b="1" dirty="0" smtClean="0"/>
              <a:t> in </a:t>
            </a:r>
            <a:r>
              <a:rPr lang="es-ES_tradnl" b="1" dirty="0" err="1" smtClean="0"/>
              <a:t>half</a:t>
            </a:r>
            <a:r>
              <a:rPr lang="es-ES_tradnl" b="1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s-ES_tradnl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/>
              <a:t>  A Juan le gust a </a:t>
            </a:r>
            <a:r>
              <a:rPr lang="en-US" b="1" dirty="0" err="1" smtClean="0"/>
              <a:t>correr</a:t>
            </a:r>
            <a:r>
              <a:rPr lang="en-US" b="1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/>
              <a:t>		</a:t>
            </a:r>
            <a:endParaRPr lang="en-US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n-US" b="1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/>
              <a:t>           </a:t>
            </a:r>
            <a:r>
              <a:rPr lang="en-US" b="1" dirty="0" err="1" smtClean="0"/>
              <a:t>Nos</a:t>
            </a:r>
            <a:r>
              <a:rPr lang="en-US" b="1" dirty="0" smtClean="0"/>
              <a:t> gust a la </a:t>
            </a:r>
            <a:r>
              <a:rPr lang="en-US" b="1" dirty="0" err="1" smtClean="0"/>
              <a:t>clase</a:t>
            </a:r>
            <a:r>
              <a:rPr lang="en-US" b="1" dirty="0" smtClean="0"/>
              <a:t>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b="1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b="1" dirty="0" smtClean="0"/>
              <a:t>             Me </a:t>
            </a:r>
            <a:r>
              <a:rPr lang="en-US" b="1" dirty="0"/>
              <a:t>gust an los </a:t>
            </a:r>
            <a:r>
              <a:rPr lang="en-US" b="1" dirty="0" err="1"/>
              <a:t>gatos</a:t>
            </a:r>
            <a:r>
              <a:rPr lang="en-US" b="1" dirty="0"/>
              <a:t>.</a:t>
            </a:r>
            <a:endParaRPr lang="es-ES_tradnl" b="1" dirty="0"/>
          </a:p>
          <a:p>
            <a:pPr marL="0" indent="0" eaLnBrk="1" hangingPunct="1">
              <a:lnSpc>
                <a:spcPct val="90000"/>
              </a:lnSpc>
              <a:buNone/>
            </a:pPr>
            <a:endParaRPr lang="es-ES_tradnl" b="1" dirty="0" smtClean="0"/>
          </a:p>
        </p:txBody>
      </p:sp>
      <p:pic>
        <p:nvPicPr>
          <p:cNvPr id="717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31963" cy="173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 flipV="1">
            <a:off x="7412038" y="5126038"/>
            <a:ext cx="1731962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Straight Connector 2"/>
          <p:cNvCxnSpPr/>
          <p:nvPr/>
        </p:nvCxnSpPr>
        <p:spPr>
          <a:xfrm>
            <a:off x="3581400" y="1676400"/>
            <a:ext cx="0" cy="167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581400" y="3886200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2667000"/>
            <a:ext cx="157101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people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4038600" y="2667000"/>
            <a:ext cx="35213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thing being liked</a:t>
            </a:r>
            <a:endParaRPr lang="en-US" sz="3600" dirty="0"/>
          </a:p>
        </p:txBody>
      </p:sp>
      <p:sp>
        <p:nvSpPr>
          <p:cNvPr id="11" name="Left Arrow 10"/>
          <p:cNvSpPr/>
          <p:nvPr/>
        </p:nvSpPr>
        <p:spPr>
          <a:xfrm>
            <a:off x="609600" y="2438400"/>
            <a:ext cx="2743200" cy="228600"/>
          </a:xfrm>
          <a:prstGeom prst="leftArrow">
            <a:avLst/>
          </a:prstGeom>
          <a:solidFill>
            <a:srgbClr val="33339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eft Arrow 15"/>
          <p:cNvSpPr/>
          <p:nvPr/>
        </p:nvSpPr>
        <p:spPr>
          <a:xfrm flipH="1" flipV="1">
            <a:off x="4038600" y="2438400"/>
            <a:ext cx="3200400" cy="228600"/>
          </a:xfrm>
          <a:prstGeom prst="leftArrow">
            <a:avLst/>
          </a:prstGeom>
          <a:solidFill>
            <a:srgbClr val="333399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3581400" y="4876800"/>
            <a:ext cx="0" cy="76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4472656"/>
      </p:ext>
    </p:extLst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5" descr="MARK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71500"/>
          </a:xfrm>
        </p:spPr>
        <p:txBody>
          <a:bodyPr/>
          <a:lstStyle/>
          <a:p>
            <a:pPr eaLnBrk="1" hangingPunct="1"/>
            <a:r>
              <a:rPr lang="es-ES_tradnl" sz="4000" b="1" smtClean="0">
                <a:solidFill>
                  <a:schemeClr val="bg1"/>
                </a:solidFill>
                <a:latin typeface="Unicorn" pitchFamily="2" charset="0"/>
              </a:rPr>
              <a:t>Gustar-type verbs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839200" cy="5334000"/>
          </a:xfrm>
        </p:spPr>
        <p:txBody>
          <a:bodyPr/>
          <a:lstStyle/>
          <a:p>
            <a:pPr eaLnBrk="1" hangingPunct="1"/>
            <a:r>
              <a:rPr lang="es-ES_tradnl" b="1" dirty="0" smtClean="0">
                <a:solidFill>
                  <a:schemeClr val="bg1"/>
                </a:solidFill>
              </a:rPr>
              <a:t>quedar			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remain</a:t>
            </a:r>
            <a:r>
              <a:rPr lang="es-ES_tradnl" b="1" i="1" dirty="0" smtClean="0">
                <a:solidFill>
                  <a:schemeClr val="bg1"/>
                </a:solidFill>
              </a:rPr>
              <a:t>, 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have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left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r>
              <a:rPr lang="es-ES_tradnl" b="1" dirty="0" smtClean="0">
                <a:solidFill>
                  <a:schemeClr val="bg1"/>
                </a:solidFill>
              </a:rPr>
              <a:t>encantar		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delight</a:t>
            </a:r>
            <a:r>
              <a:rPr lang="es-ES_tradnl" b="1" i="1" dirty="0" smtClean="0">
                <a:solidFill>
                  <a:schemeClr val="bg1"/>
                </a:solidFill>
              </a:rPr>
              <a:t> (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love</a:t>
            </a:r>
            <a:r>
              <a:rPr lang="es-ES_tradnl" b="1" i="1" dirty="0" smtClean="0">
                <a:solidFill>
                  <a:schemeClr val="bg1"/>
                </a:solidFill>
              </a:rPr>
              <a:t> a </a:t>
            </a:r>
            <a:r>
              <a:rPr lang="es-ES_tradnl" b="1" i="1" dirty="0" err="1" smtClean="0">
                <a:solidFill>
                  <a:schemeClr val="bg1"/>
                </a:solidFill>
              </a:rPr>
              <a:t>thing</a:t>
            </a:r>
            <a:r>
              <a:rPr lang="es-ES_tradnl" b="1" i="1" dirty="0" smtClean="0">
                <a:solidFill>
                  <a:schemeClr val="bg1"/>
                </a:solidFill>
              </a:rPr>
              <a:t>)</a:t>
            </a:r>
          </a:p>
          <a:p>
            <a:pPr eaLnBrk="1" hangingPunct="1"/>
            <a:r>
              <a:rPr lang="es-ES_tradnl" b="1" dirty="0" smtClean="0">
                <a:solidFill>
                  <a:schemeClr val="bg1"/>
                </a:solidFill>
              </a:rPr>
              <a:t>fascinar		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fascinate</a:t>
            </a:r>
            <a:r>
              <a:rPr lang="es-ES_tradnl" b="1" i="1" dirty="0" smtClean="0">
                <a:solidFill>
                  <a:schemeClr val="bg1"/>
                </a:solidFill>
              </a:rPr>
              <a:t>	</a:t>
            </a:r>
          </a:p>
          <a:p>
            <a:pPr eaLnBrk="1" hangingPunct="1"/>
            <a:r>
              <a:rPr lang="es-ES_tradnl" b="1" dirty="0" smtClean="0">
                <a:solidFill>
                  <a:schemeClr val="bg1"/>
                </a:solidFill>
              </a:rPr>
              <a:t>importar		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matter</a:t>
            </a:r>
            <a:endParaRPr lang="es-ES_tradnl" b="1" i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s-ES_tradnl" b="1" dirty="0" smtClean="0">
                <a:solidFill>
                  <a:schemeClr val="bg1"/>
                </a:solidFill>
              </a:rPr>
              <a:t>molestar		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bother</a:t>
            </a:r>
            <a:endParaRPr lang="es-ES_tradnl" b="1" i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s-ES_tradnl" b="1" dirty="0" smtClean="0">
                <a:solidFill>
                  <a:schemeClr val="bg1"/>
                </a:solidFill>
              </a:rPr>
              <a:t>parecer			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seem</a:t>
            </a:r>
            <a:endParaRPr lang="es-ES_tradnl" b="1" i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s-ES_tradnl" b="1" dirty="0" smtClean="0">
                <a:solidFill>
                  <a:schemeClr val="bg1"/>
                </a:solidFill>
              </a:rPr>
              <a:t>doler			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hurt</a:t>
            </a:r>
            <a:endParaRPr lang="es-ES_tradnl" b="1" i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s-ES_tradnl" b="1" dirty="0" smtClean="0">
                <a:solidFill>
                  <a:schemeClr val="bg1"/>
                </a:solidFill>
              </a:rPr>
              <a:t>volver loco(a)	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drive </a:t>
            </a:r>
            <a:r>
              <a:rPr lang="es-ES_tradnl" b="1" i="1" dirty="0" err="1" smtClean="0">
                <a:solidFill>
                  <a:schemeClr val="bg1"/>
                </a:solidFill>
              </a:rPr>
              <a:t>someone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crazy</a:t>
            </a:r>
            <a:endParaRPr lang="es-ES_tradnl" b="1" i="1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s-ES_tradnl" b="1" dirty="0" smtClean="0">
                <a:solidFill>
                  <a:schemeClr val="bg1"/>
                </a:solidFill>
              </a:rPr>
              <a:t>faltar			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</a:t>
            </a:r>
            <a:r>
              <a:rPr lang="es-ES_tradnl" b="1" i="1" dirty="0" err="1" smtClean="0">
                <a:solidFill>
                  <a:schemeClr val="bg1"/>
                </a:solidFill>
              </a:rPr>
              <a:t>lack</a:t>
            </a:r>
            <a:r>
              <a:rPr lang="es-ES_tradnl" b="1" i="1" dirty="0" smtClean="0">
                <a:solidFill>
                  <a:schemeClr val="bg1"/>
                </a:solidFill>
              </a:rPr>
              <a:t> / </a:t>
            </a:r>
            <a:r>
              <a:rPr lang="es-ES_tradnl" b="1" i="1" dirty="0" err="1" smtClean="0">
                <a:solidFill>
                  <a:schemeClr val="bg1"/>
                </a:solidFill>
              </a:rPr>
              <a:t>to</a:t>
            </a:r>
            <a:r>
              <a:rPr lang="es-ES_tradnl" b="1" i="1" dirty="0" smtClean="0">
                <a:solidFill>
                  <a:schemeClr val="bg1"/>
                </a:solidFill>
              </a:rPr>
              <a:t> be </a:t>
            </a:r>
            <a:r>
              <a:rPr lang="es-ES_tradnl" b="1" i="1" dirty="0" err="1" smtClean="0">
                <a:solidFill>
                  <a:schemeClr val="bg1"/>
                </a:solidFill>
              </a:rPr>
              <a:t>lacking</a:t>
            </a:r>
            <a:endParaRPr lang="es-ES_tradnl" b="1" i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D3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715000"/>
          </a:xfrm>
        </p:spPr>
        <p:txBody>
          <a:bodyPr/>
          <a:lstStyle/>
          <a:p>
            <a:pPr eaLnBrk="1" hangingPunct="1"/>
            <a:r>
              <a:rPr lang="es-ES_tradnl" b="1" smtClean="0"/>
              <a:t>dar igual	</a:t>
            </a:r>
            <a:r>
              <a:rPr lang="es-ES_tradnl" b="1" i="1" smtClean="0"/>
              <a:t>to be the same either way</a:t>
            </a:r>
          </a:p>
          <a:p>
            <a:pPr eaLnBrk="1" hangingPunct="1"/>
            <a:r>
              <a:rPr lang="es-ES_tradnl" b="1" smtClean="0"/>
              <a:t>dar pena	</a:t>
            </a:r>
            <a:r>
              <a:rPr lang="es-ES_tradnl" b="1" i="1" smtClean="0"/>
              <a:t>to make sad, sympathetic</a:t>
            </a:r>
          </a:p>
          <a:p>
            <a:pPr eaLnBrk="1" hangingPunct="1"/>
            <a:r>
              <a:rPr lang="es-ES_tradnl" b="1" smtClean="0"/>
              <a:t>dar miedo	</a:t>
            </a:r>
            <a:r>
              <a:rPr lang="es-ES_tradnl" b="1" i="1" smtClean="0"/>
              <a:t>to make afraid</a:t>
            </a:r>
          </a:p>
          <a:p>
            <a:pPr eaLnBrk="1" hangingPunct="1"/>
            <a:r>
              <a:rPr lang="es-ES_tradnl" b="1" smtClean="0"/>
              <a:t>dar risa		</a:t>
            </a:r>
            <a:r>
              <a:rPr lang="es-ES_tradnl" b="1" i="1" smtClean="0"/>
              <a:t>to make laugh</a:t>
            </a:r>
          </a:p>
          <a:p>
            <a:pPr eaLnBrk="1" hangingPunct="1"/>
            <a:r>
              <a:rPr lang="es-ES_tradnl" b="1" smtClean="0"/>
              <a:t>dar terror	</a:t>
            </a:r>
            <a:r>
              <a:rPr lang="es-ES_tradnl" b="1" i="1" smtClean="0"/>
              <a:t>to make terrified</a:t>
            </a:r>
          </a:p>
          <a:p>
            <a:pPr eaLnBrk="1" hangingPunct="1"/>
            <a:r>
              <a:rPr lang="es-ES_tradnl" b="1" smtClean="0"/>
              <a:t>dar asco	</a:t>
            </a:r>
            <a:r>
              <a:rPr lang="es-ES_tradnl" b="1" i="1" smtClean="0"/>
              <a:t>to disgust</a:t>
            </a:r>
          </a:p>
          <a:p>
            <a:pPr eaLnBrk="1" hangingPunct="1"/>
            <a:r>
              <a:rPr lang="es-ES_tradnl" b="1" smtClean="0"/>
              <a:t>caer bien 	</a:t>
            </a:r>
            <a:r>
              <a:rPr lang="es-ES_tradnl" b="1" i="1" smtClean="0"/>
              <a:t>to like someone</a:t>
            </a:r>
          </a:p>
          <a:p>
            <a:pPr eaLnBrk="1" hangingPunct="1"/>
            <a:r>
              <a:rPr lang="es-ES_tradnl" b="1" smtClean="0"/>
              <a:t>caer mal	</a:t>
            </a:r>
            <a:r>
              <a:rPr lang="es-ES_tradnl" b="1" i="1" smtClean="0"/>
              <a:t>to dislike someone</a:t>
            </a:r>
          </a:p>
          <a:p>
            <a:pPr eaLnBrk="1" hangingPunct="1">
              <a:buFontTx/>
              <a:buNone/>
            </a:pPr>
            <a:endParaRPr lang="es-ES_tradnl" b="1" smtClean="0"/>
          </a:p>
        </p:txBody>
      </p:sp>
      <p:pic>
        <p:nvPicPr>
          <p:cNvPr id="6147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381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805863" y="0"/>
            <a:ext cx="338137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402931" y="-4402931"/>
            <a:ext cx="338138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402931" y="2116932"/>
            <a:ext cx="338137" cy="914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xmlns:p14="http://schemas.microsoft.com/office/powerpoint/2010/main" spd="med">
    <p:zoom dir="in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</TotalTime>
  <Words>794</Words>
  <Application>Microsoft Macintosh PowerPoint</Application>
  <PresentationFormat>On-screen Show (4:3)</PresentationFormat>
  <Paragraphs>181</Paragraphs>
  <Slides>22</Slides>
  <Notes>21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Default Design</vt:lpstr>
      <vt:lpstr>GUSTAR</vt:lpstr>
      <vt:lpstr>GUSTAR=to please, to be pleasing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Gustar-type verbs</vt:lpstr>
      <vt:lpstr>PowerPoint Presentation</vt:lpstr>
      <vt:lpstr>PowerPoint Presentation</vt:lpstr>
      <vt:lpstr>Traduce al español.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Hagan preguntas que produzcan la información siguiente.</vt:lpstr>
    </vt:vector>
  </TitlesOfParts>
  <Company>CVUSD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GUSTAR</dc:title>
  <dc:creator>sramage</dc:creator>
  <cp:lastModifiedBy>Susan Ramage</cp:lastModifiedBy>
  <cp:revision>29</cp:revision>
  <dcterms:created xsi:type="dcterms:W3CDTF">2002-07-04T02:35:21Z</dcterms:created>
  <dcterms:modified xsi:type="dcterms:W3CDTF">2017-09-02T23:02:14Z</dcterms:modified>
</cp:coreProperties>
</file>